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353" r:id="rId4"/>
    <p:sldId id="349" r:id="rId5"/>
    <p:sldId id="347" r:id="rId6"/>
    <p:sldId id="340" r:id="rId7"/>
    <p:sldId id="258" r:id="rId8"/>
    <p:sldId id="380" r:id="rId9"/>
    <p:sldId id="354" r:id="rId10"/>
    <p:sldId id="365" r:id="rId11"/>
    <p:sldId id="366" r:id="rId12"/>
    <p:sldId id="367" r:id="rId13"/>
    <p:sldId id="368" r:id="rId14"/>
    <p:sldId id="369" r:id="rId15"/>
    <p:sldId id="370" r:id="rId16"/>
    <p:sldId id="371" r:id="rId17"/>
    <p:sldId id="372" r:id="rId18"/>
    <p:sldId id="373" r:id="rId19"/>
    <p:sldId id="374" r:id="rId20"/>
    <p:sldId id="375" r:id="rId21"/>
    <p:sldId id="376" r:id="rId22"/>
    <p:sldId id="377" r:id="rId23"/>
    <p:sldId id="355" r:id="rId24"/>
    <p:sldId id="356" r:id="rId25"/>
    <p:sldId id="357" r:id="rId26"/>
    <p:sldId id="378" r:id="rId27"/>
    <p:sldId id="358" r:id="rId28"/>
    <p:sldId id="379" r:id="rId29"/>
    <p:sldId id="381" r:id="rId30"/>
    <p:sldId id="360" r:id="rId31"/>
    <p:sldId id="280" r:id="rId32"/>
  </p:sldIdLst>
  <p:sldSz cx="9144000" cy="5143500" type="screen16x9"/>
  <p:notesSz cx="6858000" cy="9144000"/>
  <p:embeddedFontLst>
    <p:embeddedFont>
      <p:font typeface="Lato" panose="020F0502020204030203" pitchFamily="34" charset="0"/>
      <p:regular r:id="rId34"/>
      <p:bold r:id="rId35"/>
      <p:italic r:id="rId36"/>
      <p:boldItalic r:id="rId37"/>
    </p:embeddedFont>
    <p:embeddedFont>
      <p:font typeface="Raleway" pitchFamily="2" charset="77"/>
      <p:regular r:id="rId38"/>
      <p:bold r:id="rId39"/>
      <p:italic r:id="rId40"/>
      <p:boldItalic r:id="rId41"/>
    </p:embeddedFont>
  </p:embeddedFontLst>
  <p:custDataLst>
    <p:tags r:id="rId42"/>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p15:clr>
            <a:srgbClr val="A4A3A4"/>
          </p15:clr>
        </p15:guide>
        <p15:guide id="2" pos="28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5"/>
  </p:normalViewPr>
  <p:slideViewPr>
    <p:cSldViewPr snapToGrid="0">
      <p:cViewPr varScale="1">
        <p:scale>
          <a:sx n="156" d="100"/>
          <a:sy n="156" d="100"/>
        </p:scale>
        <p:origin x="600" y="168"/>
      </p:cViewPr>
      <p:guideLst>
        <p:guide orient="horz" pos="1620"/>
        <p:guide pos="28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Jinming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te</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muhammad</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muhammad</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muhammad</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muhammad</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218c24ac9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218c24ac9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a:t>
            </a:r>
            <a:endParaRPr dirty="0"/>
          </a:p>
        </p:txBody>
      </p:sp>
    </p:spTree>
    <p:extLst>
      <p:ext uri="{BB962C8B-B14F-4D97-AF65-F5344CB8AC3E}">
        <p14:creationId xmlns:p14="http://schemas.microsoft.com/office/powerpoint/2010/main" val="510374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218c24ac9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218c24ac9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muhammad</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muhammad</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9487cd66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9487cd66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656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a9487cd66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a9487cd66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a:solidFill>
                  <a:srgbClr val="333333"/>
                </a:solidFill>
                <a:latin typeface="Lato" panose="020F0502020204030203"/>
                <a:ea typeface="Lato" panose="020F0502020204030203"/>
                <a:cs typeface="Lato" panose="020F0502020204030203"/>
                <a:sym typeface="Lato" panose="020F0502020204030203"/>
              </a:rPr>
              <a:t>mark</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b218c24ac9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b218c24ac9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b218c24ac9_2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b218c24ac9_2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mark</a:t>
            </a:r>
            <a:endParaRPr dirty="0"/>
          </a:p>
        </p:txBody>
      </p:sp>
    </p:spTree>
    <p:extLst>
      <p:ext uri="{BB962C8B-B14F-4D97-AF65-F5344CB8AC3E}">
        <p14:creationId xmlns:p14="http://schemas.microsoft.com/office/powerpoint/2010/main" val="2889460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218c24ac9_2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218c24ac9_2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100"/>
              </a:spcBef>
              <a:spcAft>
                <a:spcPts val="0"/>
              </a:spcAft>
              <a:buNone/>
            </a:pPr>
            <a:r>
              <a:rPr lang="en-US" dirty="0" err="1">
                <a:solidFill>
                  <a:srgbClr val="333333"/>
                </a:solidFill>
                <a:latin typeface="Lato" panose="020F0502020204030203"/>
                <a:ea typeface="Lato" panose="020F0502020204030203"/>
                <a:cs typeface="Lato" panose="020F0502020204030203"/>
                <a:sym typeface="Lato" panose="020F0502020204030203"/>
              </a:rPr>
              <a:t>muhammad</a:t>
            </a:r>
            <a:endParaRPr dirty="0">
              <a:solidFill>
                <a:srgbClr val="333333"/>
              </a:solidFill>
              <a:latin typeface="Lato" panose="020F0502020204030203"/>
              <a:ea typeface="Lato" panose="020F0502020204030203"/>
              <a:cs typeface="Lato" panose="020F0502020204030203"/>
              <a:sym typeface="Lato" panose="020F0502020204030203"/>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accent1"/>
              </a:buClr>
              <a:buSzPts val="1300"/>
              <a:buFont typeface="Lato" panose="020F0502020204030203"/>
              <a:buChar char="●"/>
              <a:defRPr sz="1300">
                <a:solidFill>
                  <a:schemeClr val="accent1"/>
                </a:solidFill>
                <a:latin typeface="Lato" panose="020F0502020204030203"/>
                <a:ea typeface="Lato" panose="020F0502020204030203"/>
                <a:cs typeface="Lato" panose="020F0502020204030203"/>
                <a:sym typeface="Lato" panose="020F0502020204030203"/>
              </a:defRPr>
            </a:lvl1pPr>
            <a:lvl2pPr marL="914400" lvl="1"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2pPr>
            <a:lvl3pPr marL="1371600" lvl="2"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3pPr>
            <a:lvl4pPr marL="1828800" lvl="3"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4pPr>
            <a:lvl5pPr marL="2286000" lvl="4"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5pPr>
            <a:lvl6pPr marL="2743200" lvl="5"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6pPr>
            <a:lvl7pPr marL="3200400" lvl="6"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7pPr>
            <a:lvl8pPr marL="3657600" lvl="7" indent="-298450">
              <a:lnSpc>
                <a:spcPct val="115000"/>
              </a:lnSpc>
              <a:spcBef>
                <a:spcPts val="1600"/>
              </a:spcBef>
              <a:spcAft>
                <a:spcPts val="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8pPr>
            <a:lvl9pPr marL="4114800" lvl="8" indent="-298450">
              <a:lnSpc>
                <a:spcPct val="115000"/>
              </a:lnSpc>
              <a:spcBef>
                <a:spcPts val="1600"/>
              </a:spcBef>
              <a:spcAft>
                <a:spcPts val="1600"/>
              </a:spcAft>
              <a:buClr>
                <a:schemeClr val="accent1"/>
              </a:buClr>
              <a:buSzPts val="1100"/>
              <a:buFont typeface="Lato" panose="020F0502020204030203"/>
              <a:buChar char="■"/>
              <a:defRPr sz="1100">
                <a:solidFill>
                  <a:schemeClr val="accent1"/>
                </a:solidFill>
                <a:latin typeface="Lato" panose="020F0502020204030203"/>
                <a:ea typeface="Lato" panose="020F0502020204030203"/>
                <a:cs typeface="Lato" panose="020F0502020204030203"/>
                <a:sym typeface="Lato" panose="020F0502020204030203"/>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panose="020F0502020204030203"/>
                <a:ea typeface="Lato" panose="020F0502020204030203"/>
                <a:cs typeface="Lato" panose="020F0502020204030203"/>
                <a:sym typeface="Lato" panose="020F0502020204030203"/>
              </a:defRPr>
            </a:lvl1pPr>
            <a:lvl2pPr lvl="1" algn="r">
              <a:buNone/>
              <a:defRPr sz="1000">
                <a:solidFill>
                  <a:schemeClr val="accent1"/>
                </a:solidFill>
                <a:latin typeface="Lato" panose="020F0502020204030203"/>
                <a:ea typeface="Lato" panose="020F0502020204030203"/>
                <a:cs typeface="Lato" panose="020F0502020204030203"/>
                <a:sym typeface="Lato" panose="020F0502020204030203"/>
              </a:defRPr>
            </a:lvl2pPr>
            <a:lvl3pPr lvl="2" algn="r">
              <a:buNone/>
              <a:defRPr sz="1000">
                <a:solidFill>
                  <a:schemeClr val="accent1"/>
                </a:solidFill>
                <a:latin typeface="Lato" panose="020F0502020204030203"/>
                <a:ea typeface="Lato" panose="020F0502020204030203"/>
                <a:cs typeface="Lato" panose="020F0502020204030203"/>
                <a:sym typeface="Lato" panose="020F0502020204030203"/>
              </a:defRPr>
            </a:lvl3pPr>
            <a:lvl4pPr lvl="3" algn="r">
              <a:buNone/>
              <a:defRPr sz="1000">
                <a:solidFill>
                  <a:schemeClr val="accent1"/>
                </a:solidFill>
                <a:latin typeface="Lato" panose="020F0502020204030203"/>
                <a:ea typeface="Lato" panose="020F0502020204030203"/>
                <a:cs typeface="Lato" panose="020F0502020204030203"/>
                <a:sym typeface="Lato" panose="020F0502020204030203"/>
              </a:defRPr>
            </a:lvl4pPr>
            <a:lvl5pPr lvl="4" algn="r">
              <a:buNone/>
              <a:defRPr sz="1000">
                <a:solidFill>
                  <a:schemeClr val="accent1"/>
                </a:solidFill>
                <a:latin typeface="Lato" panose="020F0502020204030203"/>
                <a:ea typeface="Lato" panose="020F0502020204030203"/>
                <a:cs typeface="Lato" panose="020F0502020204030203"/>
                <a:sym typeface="Lato" panose="020F0502020204030203"/>
              </a:defRPr>
            </a:lvl5pPr>
            <a:lvl6pPr lvl="5" algn="r">
              <a:buNone/>
              <a:defRPr sz="1000">
                <a:solidFill>
                  <a:schemeClr val="accent1"/>
                </a:solidFill>
                <a:latin typeface="Lato" panose="020F0502020204030203"/>
                <a:ea typeface="Lato" panose="020F0502020204030203"/>
                <a:cs typeface="Lato" panose="020F0502020204030203"/>
                <a:sym typeface="Lato" panose="020F0502020204030203"/>
              </a:defRPr>
            </a:lvl6pPr>
            <a:lvl7pPr lvl="6" algn="r">
              <a:buNone/>
              <a:defRPr sz="1000">
                <a:solidFill>
                  <a:schemeClr val="accent1"/>
                </a:solidFill>
                <a:latin typeface="Lato" panose="020F0502020204030203"/>
                <a:ea typeface="Lato" panose="020F0502020204030203"/>
                <a:cs typeface="Lato" panose="020F0502020204030203"/>
                <a:sym typeface="Lato" panose="020F0502020204030203"/>
              </a:defRPr>
            </a:lvl7pPr>
            <a:lvl8pPr lvl="7" algn="r">
              <a:buNone/>
              <a:defRPr sz="1000">
                <a:solidFill>
                  <a:schemeClr val="accent1"/>
                </a:solidFill>
                <a:latin typeface="Lato" panose="020F0502020204030203"/>
                <a:ea typeface="Lato" panose="020F0502020204030203"/>
                <a:cs typeface="Lato" panose="020F0502020204030203"/>
                <a:sym typeface="Lato" panose="020F0502020204030203"/>
              </a:defRPr>
            </a:lvl8pPr>
            <a:lvl9pPr lvl="8" algn="r">
              <a:buNone/>
              <a:defRPr sz="1000">
                <a:solidFill>
                  <a:schemeClr val="accent1"/>
                </a:solidFill>
                <a:latin typeface="Lato" panose="020F0502020204030203"/>
                <a:ea typeface="Lato" panose="020F0502020204030203"/>
                <a:cs typeface="Lato" panose="020F0502020204030203"/>
                <a:sym typeface="Lato" panose="020F0502020204030203"/>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data.ny.gov/Transportation/Traffic-Tickets-Issued-Four-Year-Window/q4hy-kbtf"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data.ny.gov/Transportation/Motor-Vehicle-Crashes-Violation-Information-Three-/abfj-y7uq"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7.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52160" y="1186031"/>
            <a:ext cx="7054215" cy="20840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b="1" dirty="0"/>
              <a:t>Data Analysis of New York Traffic Tickets</a:t>
            </a:r>
            <a:r>
              <a:rPr lang="en-US" b="1" dirty="0"/>
              <a:t> and Motor Vehicle Crashes.</a:t>
            </a:r>
            <a:endParaRPr b="1" dirty="0"/>
          </a:p>
        </p:txBody>
      </p:sp>
      <p:sp>
        <p:nvSpPr>
          <p:cNvPr id="87" name="Google Shape;87;p13"/>
          <p:cNvSpPr txBox="1">
            <a:spLocks noGrp="1"/>
          </p:cNvSpPr>
          <p:nvPr>
            <p:ph type="subTitle" idx="1"/>
          </p:nvPr>
        </p:nvSpPr>
        <p:spPr>
          <a:xfrm>
            <a:off x="752160" y="3270101"/>
            <a:ext cx="6554948" cy="11007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1700" b="1" dirty="0">
                <a:solidFill>
                  <a:srgbClr val="20124D"/>
                </a:solidFill>
                <a:latin typeface="Times New Roman" panose="02020603050405020304"/>
                <a:ea typeface="Times New Roman" panose="02020603050405020304"/>
                <a:cs typeface="Times New Roman" panose="02020603050405020304"/>
                <a:sym typeface="Times New Roman" panose="02020603050405020304"/>
              </a:rPr>
              <a:t>Team members</a:t>
            </a:r>
            <a:r>
              <a:rPr lang="zh-CN" altLang="en-US" sz="1700" b="1" dirty="0">
                <a:solidFill>
                  <a:srgbClr val="20124D"/>
                </a:solidFill>
                <a:latin typeface="Times New Roman" panose="02020603050405020304"/>
                <a:ea typeface="SimSun" panose="02010600030101010101" pitchFamily="2" charset="-122"/>
                <a:cs typeface="Times New Roman" panose="02020603050405020304"/>
                <a:sym typeface="Times New Roman" panose="02020603050405020304"/>
              </a:rPr>
              <a:t>：</a:t>
            </a:r>
            <a:br>
              <a:rPr lang="en-US" altLang="zh-CN" sz="1700" dirty="0">
                <a:solidFill>
                  <a:srgbClr val="20124D"/>
                </a:solidFill>
                <a:latin typeface="Times New Roman" panose="02020603050405020304"/>
                <a:ea typeface="SimSun" panose="02010600030101010101" pitchFamily="2" charset="-122"/>
                <a:cs typeface="Times New Roman" panose="02020603050405020304"/>
                <a:sym typeface="Times New Roman" panose="02020603050405020304"/>
              </a:rPr>
            </a:br>
            <a:r>
              <a:rPr lang="en-US" altLang="en-GB" sz="1700" dirty="0">
                <a:solidFill>
                  <a:srgbClr val="20124D"/>
                </a:solidFill>
                <a:latin typeface="Times New Roman" panose="02020603050405020304"/>
                <a:ea typeface="Times New Roman" panose="02020603050405020304"/>
                <a:cs typeface="Times New Roman" panose="02020603050405020304"/>
                <a:sym typeface="Times New Roman" panose="02020603050405020304"/>
              </a:rPr>
              <a:t>Muhammad Bilal Jamil, </a:t>
            </a:r>
            <a:r>
              <a:rPr lang="en-US" altLang="en-GB" sz="1700" dirty="0" err="1">
                <a:solidFill>
                  <a:srgbClr val="20124D"/>
                </a:solidFill>
                <a:latin typeface="Times New Roman" panose="02020603050405020304"/>
                <a:ea typeface="Times New Roman" panose="02020603050405020304"/>
                <a:cs typeface="Times New Roman" panose="02020603050405020304"/>
                <a:sym typeface="Times New Roman" panose="02020603050405020304"/>
              </a:rPr>
              <a:t>Te</a:t>
            </a:r>
            <a:r>
              <a:rPr lang="en-US" altLang="en-GB" sz="1700" dirty="0">
                <a:solidFill>
                  <a:srgbClr val="20124D"/>
                </a:solidFill>
                <a:latin typeface="Times New Roman" panose="02020603050405020304"/>
                <a:ea typeface="Times New Roman" panose="02020603050405020304"/>
                <a:cs typeface="Times New Roman" panose="02020603050405020304"/>
                <a:sym typeface="Times New Roman" panose="02020603050405020304"/>
              </a:rPr>
              <a:t> Li, Mark Kaplan</a:t>
            </a:r>
            <a:endParaRPr sz="1700" dirty="0">
              <a:solidFill>
                <a:srgbClr val="20124D"/>
              </a:solidFill>
              <a:highlight>
                <a:srgbClr val="FFFFFF"/>
              </a:highlight>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endParaRPr sz="1700" dirty="0">
              <a:solidFill>
                <a:srgbClr val="20124D"/>
              </a:solidFill>
              <a:latin typeface="Times New Roman" panose="02020603050405020304"/>
              <a:ea typeface="Times New Roman" panose="02020603050405020304"/>
              <a:cs typeface="Times New Roman" panose="02020603050405020304"/>
              <a:sym typeface="Times New Roman" panose="02020603050405020304"/>
            </a:endParaRPr>
          </a:p>
          <a:p>
            <a:pPr marL="0" lvl="0" indent="0" algn="l" rtl="0">
              <a:spcBef>
                <a:spcPts val="0"/>
              </a:spcBef>
              <a:spcAft>
                <a:spcPts val="0"/>
              </a:spcAft>
              <a:buNone/>
            </a:pPr>
            <a:r>
              <a:rPr lang="en-GB" sz="1700" b="1" dirty="0">
                <a:solidFill>
                  <a:srgbClr val="20124D"/>
                </a:solidFill>
                <a:latin typeface="Times New Roman" panose="02020603050405020304"/>
                <a:ea typeface="Times New Roman" panose="02020603050405020304"/>
                <a:cs typeface="Times New Roman" panose="02020603050405020304"/>
                <a:sym typeface="Times New Roman" panose="02020603050405020304"/>
              </a:rPr>
              <a:t>Professor</a:t>
            </a:r>
            <a:r>
              <a:rPr lang="zh-CN" altLang="en-GB" sz="1700" b="1" dirty="0">
                <a:solidFill>
                  <a:srgbClr val="20124D"/>
                </a:solidFill>
                <a:latin typeface="Times New Roman" panose="02020603050405020304"/>
                <a:ea typeface="SimSun" panose="02010600030101010101" pitchFamily="2" charset="-122"/>
                <a:cs typeface="Times New Roman" panose="02020603050405020304"/>
                <a:sym typeface="Times New Roman" panose="02020603050405020304"/>
              </a:rPr>
              <a:t>：</a:t>
            </a:r>
            <a:br>
              <a:rPr lang="en-US" altLang="zh-CN" sz="1700" b="1" dirty="0">
                <a:solidFill>
                  <a:srgbClr val="20124D"/>
                </a:solidFill>
                <a:latin typeface="Times New Roman" panose="02020603050405020304"/>
                <a:ea typeface="SimSun" panose="02010600030101010101" pitchFamily="2" charset="-122"/>
                <a:cs typeface="Times New Roman" panose="02020603050405020304"/>
                <a:sym typeface="Times New Roman" panose="02020603050405020304"/>
              </a:rPr>
            </a:br>
            <a:r>
              <a:rPr lang="en-US" altLang="en-GB" sz="1700" dirty="0">
                <a:solidFill>
                  <a:srgbClr val="20124D"/>
                </a:solidFill>
                <a:latin typeface="Times New Roman" panose="02020603050405020304"/>
                <a:ea typeface="Times New Roman" panose="02020603050405020304"/>
                <a:cs typeface="Times New Roman" panose="02020603050405020304"/>
                <a:sym typeface="Times New Roman" panose="02020603050405020304"/>
              </a:rPr>
              <a:t>Brandon </a:t>
            </a:r>
            <a:r>
              <a:rPr lang="en-US" altLang="en-GB" sz="1700" dirty="0" err="1">
                <a:solidFill>
                  <a:srgbClr val="20124D"/>
                </a:solidFill>
                <a:latin typeface="Times New Roman" panose="02020603050405020304"/>
                <a:ea typeface="Times New Roman" panose="02020603050405020304"/>
                <a:cs typeface="Times New Roman" panose="02020603050405020304"/>
                <a:sym typeface="Times New Roman" panose="02020603050405020304"/>
              </a:rPr>
              <a:t>Chiaza</a:t>
            </a:r>
            <a:endParaRPr lang="en-US" altLang="en-GB" sz="1700" dirty="0">
              <a:solidFill>
                <a:srgbClr val="20124D"/>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352425" y="746125"/>
            <a:ext cx="6623685" cy="953135"/>
          </a:xfrm>
          <a:prstGeom prst="rect">
            <a:avLst/>
          </a:prstGeom>
          <a:noFill/>
        </p:spPr>
        <p:txBody>
          <a:bodyPr wrap="none" rtlCol="0">
            <a:spAutoFit/>
          </a:bodyPr>
          <a:lstStyle/>
          <a:p>
            <a:pPr algn="l"/>
            <a:r>
              <a:rPr lang="zh-CN" altLang="en-US"/>
              <a:t>Download 3 structure data and 1 unstructured data from dmv government website</a:t>
            </a:r>
          </a:p>
          <a:p>
            <a:pPr algn="l"/>
            <a:endParaRPr lang="zh-CN" altLang="en-US"/>
          </a:p>
          <a:p>
            <a:pPr algn="l"/>
            <a:r>
              <a:rPr lang="zh-CN" altLang="en-US"/>
              <a:t>S3 Data:</a:t>
            </a:r>
          </a:p>
          <a:p>
            <a:pPr algn="l"/>
            <a:r>
              <a:rPr lang="zh-CN" altLang="en-US"/>
              <a:t>Vehicle.json unstructure data</a:t>
            </a:r>
          </a:p>
        </p:txBody>
      </p:sp>
      <p:pic>
        <p:nvPicPr>
          <p:cNvPr id="4" name="图片 2"/>
          <p:cNvPicPr>
            <a:picLocks noChangeAspect="1"/>
          </p:cNvPicPr>
          <p:nvPr>
            <p:custDataLst>
              <p:tags r:id="rId1"/>
            </p:custDataLst>
          </p:nvPr>
        </p:nvPicPr>
        <p:blipFill>
          <a:blip r:embed="rId4"/>
          <a:stretch>
            <a:fillRect/>
          </a:stretch>
        </p:blipFill>
        <p:spPr>
          <a:xfrm>
            <a:off x="419735" y="1797050"/>
            <a:ext cx="7941310" cy="301180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352425" y="732155"/>
            <a:ext cx="4112260" cy="953135"/>
          </a:xfrm>
          <a:prstGeom prst="rect">
            <a:avLst/>
          </a:prstGeom>
          <a:noFill/>
        </p:spPr>
        <p:txBody>
          <a:bodyPr wrap="square" rtlCol="0">
            <a:spAutoFit/>
          </a:bodyPr>
          <a:lstStyle/>
          <a:p>
            <a:pPr algn="l"/>
            <a:r>
              <a:rPr lang="zh-CN" altLang="en-US"/>
              <a:t>Unstructured data is irregular and very messy</a:t>
            </a:r>
          </a:p>
          <a:p>
            <a:pPr algn="l"/>
            <a:endParaRPr lang="zh-CN" altLang="en-US"/>
          </a:p>
          <a:p>
            <a:pPr algn="l"/>
            <a:r>
              <a:rPr lang="zh-CN" altLang="en-US"/>
              <a:t>S3 Data:</a:t>
            </a:r>
          </a:p>
          <a:p>
            <a:pPr algn="l"/>
            <a:r>
              <a:rPr lang="zh-CN" altLang="en-US"/>
              <a:t>Vehicle.json unstructure data</a:t>
            </a:r>
          </a:p>
        </p:txBody>
      </p:sp>
      <p:pic>
        <p:nvPicPr>
          <p:cNvPr id="11" name="图片 11"/>
          <p:cNvPicPr>
            <a:picLocks noChangeAspect="1"/>
          </p:cNvPicPr>
          <p:nvPr/>
        </p:nvPicPr>
        <p:blipFill>
          <a:blip r:embed="rId3"/>
          <a:stretch>
            <a:fillRect/>
          </a:stretch>
        </p:blipFill>
        <p:spPr>
          <a:xfrm>
            <a:off x="452755" y="1685290"/>
            <a:ext cx="5567680" cy="33388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352425" y="732155"/>
            <a:ext cx="4112260" cy="306705"/>
          </a:xfrm>
          <a:prstGeom prst="rect">
            <a:avLst/>
          </a:prstGeom>
          <a:noFill/>
        </p:spPr>
        <p:txBody>
          <a:bodyPr wrap="square" rtlCol="0">
            <a:spAutoFit/>
          </a:bodyPr>
          <a:lstStyle/>
          <a:p>
            <a:pPr algn="l"/>
            <a:r>
              <a:rPr lang="zh-CN" altLang="en-US"/>
              <a:t>Unstructured data to structured data</a:t>
            </a:r>
          </a:p>
        </p:txBody>
      </p:sp>
      <p:pic>
        <p:nvPicPr>
          <p:cNvPr id="10" name="图片 10"/>
          <p:cNvPicPr>
            <a:picLocks noChangeAspect="1"/>
          </p:cNvPicPr>
          <p:nvPr/>
        </p:nvPicPr>
        <p:blipFill>
          <a:blip r:embed="rId3"/>
          <a:stretch>
            <a:fillRect/>
          </a:stretch>
        </p:blipFill>
        <p:spPr>
          <a:xfrm>
            <a:off x="459105" y="1150620"/>
            <a:ext cx="5885180" cy="35547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352425" y="732155"/>
            <a:ext cx="4112260" cy="306705"/>
          </a:xfrm>
          <a:prstGeom prst="rect">
            <a:avLst/>
          </a:prstGeom>
          <a:noFill/>
        </p:spPr>
        <p:txBody>
          <a:bodyPr wrap="square" rtlCol="0">
            <a:spAutoFit/>
          </a:bodyPr>
          <a:lstStyle/>
          <a:p>
            <a:pPr algn="l"/>
            <a:r>
              <a:rPr lang="zh-CN" altLang="en-US"/>
              <a:t>Structure data</a:t>
            </a:r>
          </a:p>
        </p:txBody>
      </p:sp>
      <p:pic>
        <p:nvPicPr>
          <p:cNvPr id="2" name="图片 3"/>
          <p:cNvPicPr>
            <a:picLocks noChangeAspect="1"/>
          </p:cNvPicPr>
          <p:nvPr/>
        </p:nvPicPr>
        <p:blipFill>
          <a:blip r:embed="rId3"/>
          <a:stretch>
            <a:fillRect/>
          </a:stretch>
        </p:blipFill>
        <p:spPr>
          <a:xfrm>
            <a:off x="352425" y="1478280"/>
            <a:ext cx="8091170" cy="316420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293370" y="522605"/>
            <a:ext cx="5019040" cy="1599565"/>
          </a:xfrm>
          <a:prstGeom prst="rect">
            <a:avLst/>
          </a:prstGeom>
          <a:noFill/>
        </p:spPr>
        <p:txBody>
          <a:bodyPr wrap="square" rtlCol="0">
            <a:spAutoFit/>
          </a:bodyPr>
          <a:lstStyle/>
          <a:p>
            <a:pPr algn="l"/>
            <a:r>
              <a:rPr lang="zh-CN" altLang="en-US"/>
              <a:t>RDS:</a:t>
            </a:r>
          </a:p>
          <a:p>
            <a:pPr algn="l"/>
            <a:endParaRPr lang="zh-CN" altLang="en-US"/>
          </a:p>
          <a:p>
            <a:pPr algn="l"/>
            <a:r>
              <a:rPr lang="zh-CN" altLang="en-US"/>
              <a:t>Endpoint: connect sql workbench</a:t>
            </a:r>
          </a:p>
          <a:p>
            <a:pPr algn="l"/>
            <a:r>
              <a:rPr lang="zh-CN" altLang="en-US"/>
              <a:t>Endpoint: final-project-ia.ckkubte5fv51.us-east-1.rds.amazonaws.com</a:t>
            </a:r>
          </a:p>
          <a:p>
            <a:pPr algn="l"/>
            <a:r>
              <a:rPr lang="zh-CN" altLang="en-US"/>
              <a:t>Username: admin</a:t>
            </a:r>
          </a:p>
          <a:p>
            <a:pPr algn="l"/>
            <a:r>
              <a:rPr lang="zh-CN" altLang="en-US"/>
              <a:t>Password: 12345678</a:t>
            </a:r>
          </a:p>
        </p:txBody>
      </p:sp>
      <p:pic>
        <p:nvPicPr>
          <p:cNvPr id="7" name="图片 7"/>
          <p:cNvPicPr>
            <a:picLocks noChangeAspect="1"/>
          </p:cNvPicPr>
          <p:nvPr/>
        </p:nvPicPr>
        <p:blipFill>
          <a:blip r:embed="rId3"/>
          <a:stretch>
            <a:fillRect/>
          </a:stretch>
        </p:blipFill>
        <p:spPr>
          <a:xfrm>
            <a:off x="2446655" y="1554480"/>
            <a:ext cx="6496685" cy="32721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293370" y="620395"/>
            <a:ext cx="5019040" cy="306705"/>
          </a:xfrm>
          <a:prstGeom prst="rect">
            <a:avLst/>
          </a:prstGeom>
          <a:noFill/>
        </p:spPr>
        <p:txBody>
          <a:bodyPr wrap="square" rtlCol="0">
            <a:spAutoFit/>
          </a:bodyPr>
          <a:lstStyle/>
          <a:p>
            <a:pPr algn="l"/>
            <a:r>
              <a:rPr lang="zh-CN" altLang="en-US"/>
              <a:t>SQL Work Bench:</a:t>
            </a:r>
          </a:p>
        </p:txBody>
      </p:sp>
      <p:pic>
        <p:nvPicPr>
          <p:cNvPr id="8" name="图片 8"/>
          <p:cNvPicPr>
            <a:picLocks noChangeAspect="1"/>
          </p:cNvPicPr>
          <p:nvPr/>
        </p:nvPicPr>
        <p:blipFill>
          <a:blip r:embed="rId3"/>
          <a:stretch>
            <a:fillRect/>
          </a:stretch>
        </p:blipFill>
        <p:spPr>
          <a:xfrm>
            <a:off x="173990" y="984885"/>
            <a:ext cx="5003800" cy="3761740"/>
          </a:xfrm>
          <a:prstGeom prst="rect">
            <a:avLst/>
          </a:prstGeom>
          <a:noFill/>
          <a:ln>
            <a:noFill/>
          </a:ln>
        </p:spPr>
      </p:pic>
      <p:pic>
        <p:nvPicPr>
          <p:cNvPr id="9" name="图片 9"/>
          <p:cNvPicPr>
            <a:picLocks noChangeAspect="1"/>
          </p:cNvPicPr>
          <p:nvPr/>
        </p:nvPicPr>
        <p:blipFill>
          <a:blip r:embed="rId4"/>
          <a:stretch>
            <a:fillRect/>
          </a:stretch>
        </p:blipFill>
        <p:spPr>
          <a:xfrm>
            <a:off x="5291455" y="984885"/>
            <a:ext cx="3796665" cy="1554480"/>
          </a:xfrm>
          <a:prstGeom prst="rect">
            <a:avLst/>
          </a:prstGeom>
          <a:noFill/>
          <a:ln>
            <a:noFill/>
          </a:ln>
        </p:spPr>
      </p:pic>
      <p:sp>
        <p:nvSpPr>
          <p:cNvPr id="2" name="文本框 1"/>
          <p:cNvSpPr txBox="1"/>
          <p:nvPr/>
        </p:nvSpPr>
        <p:spPr>
          <a:xfrm>
            <a:off x="5291455" y="2650490"/>
            <a:ext cx="3754755" cy="521970"/>
          </a:xfrm>
          <a:prstGeom prst="rect">
            <a:avLst/>
          </a:prstGeom>
          <a:noFill/>
        </p:spPr>
        <p:txBody>
          <a:bodyPr wrap="none" rtlCol="0">
            <a:spAutoFit/>
          </a:bodyPr>
          <a:lstStyle/>
          <a:p>
            <a:pPr algn="l"/>
            <a:r>
              <a:rPr lang="zh-CN" altLang="en-US"/>
              <a:t>The dataset is named final_project_db which </a:t>
            </a:r>
          </a:p>
          <a:p>
            <a:pPr algn="l"/>
            <a:r>
              <a:rPr lang="zh-CN" altLang="en-US"/>
              <a:t>is empty</a:t>
            </a:r>
          </a:p>
        </p:txBody>
      </p:sp>
      <p:pic>
        <p:nvPicPr>
          <p:cNvPr id="21" name="图片 21"/>
          <p:cNvPicPr>
            <a:picLocks noChangeAspect="1"/>
          </p:cNvPicPr>
          <p:nvPr/>
        </p:nvPicPr>
        <p:blipFill>
          <a:blip r:embed="rId5"/>
          <a:stretch>
            <a:fillRect/>
          </a:stretch>
        </p:blipFill>
        <p:spPr>
          <a:xfrm>
            <a:off x="5377815" y="3172460"/>
            <a:ext cx="2621280" cy="175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293370" y="620395"/>
            <a:ext cx="5019040" cy="306705"/>
          </a:xfrm>
          <a:prstGeom prst="rect">
            <a:avLst/>
          </a:prstGeom>
          <a:noFill/>
        </p:spPr>
        <p:txBody>
          <a:bodyPr wrap="square" rtlCol="0">
            <a:spAutoFit/>
          </a:bodyPr>
          <a:lstStyle/>
          <a:p>
            <a:pPr algn="l"/>
            <a:r>
              <a:rPr lang="zh-CN" altLang="en-US"/>
              <a:t>I created a ddl to create 4 empty tables as below</a:t>
            </a:r>
          </a:p>
        </p:txBody>
      </p:sp>
      <p:pic>
        <p:nvPicPr>
          <p:cNvPr id="13" name="图片 13"/>
          <p:cNvPicPr>
            <a:picLocks noChangeAspect="1"/>
          </p:cNvPicPr>
          <p:nvPr/>
        </p:nvPicPr>
        <p:blipFill>
          <a:blip r:embed="rId3"/>
          <a:stretch>
            <a:fillRect/>
          </a:stretch>
        </p:blipFill>
        <p:spPr>
          <a:xfrm>
            <a:off x="388620" y="1014095"/>
            <a:ext cx="2603500" cy="3868420"/>
          </a:xfrm>
          <a:prstGeom prst="rect">
            <a:avLst/>
          </a:prstGeom>
          <a:noFill/>
          <a:ln>
            <a:noFill/>
          </a:ln>
        </p:spPr>
      </p:pic>
      <p:sp>
        <p:nvSpPr>
          <p:cNvPr id="5" name="文本框 4"/>
          <p:cNvSpPr txBox="1"/>
          <p:nvPr/>
        </p:nvSpPr>
        <p:spPr>
          <a:xfrm>
            <a:off x="3361055" y="1090930"/>
            <a:ext cx="4824095" cy="521970"/>
          </a:xfrm>
          <a:prstGeom prst="rect">
            <a:avLst/>
          </a:prstGeom>
          <a:noFill/>
        </p:spPr>
        <p:txBody>
          <a:bodyPr wrap="none" rtlCol="0">
            <a:spAutoFit/>
          </a:bodyPr>
          <a:lstStyle/>
          <a:p>
            <a:pPr algn="l"/>
            <a:r>
              <a:rPr lang="zh-CN" altLang="en-US"/>
              <a:t>After running the sql ddl, there’re 4 empty tables under the </a:t>
            </a:r>
          </a:p>
          <a:p>
            <a:pPr algn="l"/>
            <a:r>
              <a:rPr lang="zh-CN" altLang="en-US"/>
              <a:t>dataset schema.</a:t>
            </a:r>
          </a:p>
        </p:txBody>
      </p:sp>
      <p:pic>
        <p:nvPicPr>
          <p:cNvPr id="12" name="图片 12"/>
          <p:cNvPicPr>
            <a:picLocks noChangeAspect="1"/>
          </p:cNvPicPr>
          <p:nvPr/>
        </p:nvPicPr>
        <p:blipFill>
          <a:blip r:embed="rId4"/>
          <a:stretch>
            <a:fillRect/>
          </a:stretch>
        </p:blipFill>
        <p:spPr>
          <a:xfrm>
            <a:off x="3584575" y="1717675"/>
            <a:ext cx="3018790" cy="26111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337185" y="525780"/>
            <a:ext cx="5019040" cy="521970"/>
          </a:xfrm>
          <a:prstGeom prst="rect">
            <a:avLst/>
          </a:prstGeom>
          <a:noFill/>
        </p:spPr>
        <p:txBody>
          <a:bodyPr wrap="square" rtlCol="0">
            <a:spAutoFit/>
          </a:bodyPr>
          <a:lstStyle/>
          <a:p>
            <a:pPr algn="l"/>
            <a:r>
              <a:rPr lang="zh-CN" altLang="en-US"/>
              <a:t>Glue:</a:t>
            </a:r>
          </a:p>
          <a:p>
            <a:pPr algn="l"/>
            <a:r>
              <a:rPr lang="zh-CN" altLang="en-US"/>
              <a:t>Create Database</a:t>
            </a:r>
          </a:p>
        </p:txBody>
      </p:sp>
      <p:pic>
        <p:nvPicPr>
          <p:cNvPr id="4" name="图片 4"/>
          <p:cNvPicPr>
            <a:picLocks noChangeAspect="1"/>
          </p:cNvPicPr>
          <p:nvPr/>
        </p:nvPicPr>
        <p:blipFill>
          <a:blip r:embed="rId3"/>
          <a:stretch>
            <a:fillRect/>
          </a:stretch>
        </p:blipFill>
        <p:spPr>
          <a:xfrm>
            <a:off x="417830" y="1047750"/>
            <a:ext cx="6638290" cy="1550670"/>
          </a:xfrm>
          <a:prstGeom prst="rect">
            <a:avLst/>
          </a:prstGeom>
          <a:noFill/>
          <a:ln>
            <a:noFill/>
          </a:ln>
        </p:spPr>
      </p:pic>
      <p:sp>
        <p:nvSpPr>
          <p:cNvPr id="6" name="文本框 5"/>
          <p:cNvSpPr txBox="1"/>
          <p:nvPr/>
        </p:nvSpPr>
        <p:spPr>
          <a:xfrm>
            <a:off x="417830" y="2597785"/>
            <a:ext cx="2270760" cy="306705"/>
          </a:xfrm>
          <a:prstGeom prst="rect">
            <a:avLst/>
          </a:prstGeom>
          <a:noFill/>
        </p:spPr>
        <p:txBody>
          <a:bodyPr wrap="none" rtlCol="0">
            <a:spAutoFit/>
          </a:bodyPr>
          <a:lstStyle/>
          <a:p>
            <a:pPr algn="l"/>
            <a:r>
              <a:rPr lang="zh-CN" altLang="en-US"/>
              <a:t>Create Connection to SQL</a:t>
            </a:r>
          </a:p>
        </p:txBody>
      </p:sp>
      <p:pic>
        <p:nvPicPr>
          <p:cNvPr id="14" name="图片 14"/>
          <p:cNvPicPr>
            <a:picLocks noChangeAspect="1"/>
          </p:cNvPicPr>
          <p:nvPr/>
        </p:nvPicPr>
        <p:blipFill>
          <a:blip r:embed="rId4"/>
          <a:stretch>
            <a:fillRect/>
          </a:stretch>
        </p:blipFill>
        <p:spPr>
          <a:xfrm>
            <a:off x="417830" y="2875280"/>
            <a:ext cx="6638290" cy="2117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412750" y="577215"/>
            <a:ext cx="5019040" cy="521970"/>
          </a:xfrm>
          <a:prstGeom prst="rect">
            <a:avLst/>
          </a:prstGeom>
          <a:noFill/>
        </p:spPr>
        <p:txBody>
          <a:bodyPr wrap="square" rtlCol="0">
            <a:spAutoFit/>
          </a:bodyPr>
          <a:lstStyle/>
          <a:p>
            <a:pPr algn="l"/>
            <a:r>
              <a:rPr lang="zh-CN" altLang="en-US"/>
              <a:t>Configuration: VPC service. create endpoint with gateway to connect S3 service, so Glue can do the crawler from s3.</a:t>
            </a:r>
          </a:p>
        </p:txBody>
      </p:sp>
      <p:pic>
        <p:nvPicPr>
          <p:cNvPr id="15" name="图片 15"/>
          <p:cNvPicPr>
            <a:picLocks noChangeAspect="1"/>
          </p:cNvPicPr>
          <p:nvPr/>
        </p:nvPicPr>
        <p:blipFill>
          <a:blip r:embed="rId3"/>
          <a:stretch>
            <a:fillRect/>
          </a:stretch>
        </p:blipFill>
        <p:spPr>
          <a:xfrm>
            <a:off x="412750" y="1149985"/>
            <a:ext cx="7054215" cy="360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412750" y="577215"/>
            <a:ext cx="7536815" cy="521970"/>
          </a:xfrm>
          <a:prstGeom prst="rect">
            <a:avLst/>
          </a:prstGeom>
          <a:noFill/>
        </p:spPr>
        <p:txBody>
          <a:bodyPr wrap="square" rtlCol="0">
            <a:spAutoFit/>
          </a:bodyPr>
          <a:lstStyle/>
          <a:p>
            <a:pPr algn="l"/>
            <a:r>
              <a:rPr lang="zh-CN" altLang="en-US"/>
              <a:t>Use the Glue Crawler to copy the tables from sql workbench to Glue data catalog</a:t>
            </a:r>
          </a:p>
          <a:p>
            <a:pPr algn="l"/>
            <a:r>
              <a:rPr lang="zh-CN" altLang="en-US"/>
              <a:t>Use the Glue Crawler to copy the tables from S3 bucket/structure/ to Glue data catalog</a:t>
            </a:r>
          </a:p>
        </p:txBody>
      </p:sp>
      <p:pic>
        <p:nvPicPr>
          <p:cNvPr id="16" name="图片 16"/>
          <p:cNvPicPr>
            <a:picLocks noChangeAspect="1"/>
          </p:cNvPicPr>
          <p:nvPr/>
        </p:nvPicPr>
        <p:blipFill>
          <a:blip r:embed="rId3"/>
          <a:stretch>
            <a:fillRect/>
          </a:stretch>
        </p:blipFill>
        <p:spPr>
          <a:xfrm>
            <a:off x="505778" y="1143635"/>
            <a:ext cx="6635115" cy="1358900"/>
          </a:xfrm>
          <a:prstGeom prst="rect">
            <a:avLst/>
          </a:prstGeom>
          <a:noFill/>
          <a:ln>
            <a:noFill/>
          </a:ln>
        </p:spPr>
      </p:pic>
      <p:sp>
        <p:nvSpPr>
          <p:cNvPr id="2" name="文本框 1"/>
          <p:cNvSpPr txBox="1"/>
          <p:nvPr/>
        </p:nvSpPr>
        <p:spPr>
          <a:xfrm>
            <a:off x="506095" y="2654935"/>
            <a:ext cx="5396230" cy="306705"/>
          </a:xfrm>
          <a:prstGeom prst="rect">
            <a:avLst/>
          </a:prstGeom>
          <a:noFill/>
        </p:spPr>
        <p:txBody>
          <a:bodyPr wrap="none" rtlCol="0">
            <a:spAutoFit/>
          </a:bodyPr>
          <a:lstStyle/>
          <a:p>
            <a:pPr algn="l"/>
            <a:r>
              <a:rPr lang="zh-CN" altLang="en-US"/>
              <a:t>Data Catalog tables (4 from sql, 4 from s3 bucket, totally 8 tables):</a:t>
            </a:r>
          </a:p>
        </p:txBody>
      </p:sp>
      <p:pic>
        <p:nvPicPr>
          <p:cNvPr id="5" name="图片 5"/>
          <p:cNvPicPr>
            <a:picLocks noChangeAspect="1"/>
          </p:cNvPicPr>
          <p:nvPr/>
        </p:nvPicPr>
        <p:blipFill>
          <a:blip r:embed="rId4"/>
          <a:stretch>
            <a:fillRect/>
          </a:stretch>
        </p:blipFill>
        <p:spPr>
          <a:xfrm>
            <a:off x="506095" y="3025775"/>
            <a:ext cx="6635750" cy="189611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36219" y="621030"/>
            <a:ext cx="4662351"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Table of Contents:</a:t>
            </a:r>
            <a:endParaRPr sz="2200" dirty="0"/>
          </a:p>
        </p:txBody>
      </p:sp>
      <p:sp>
        <p:nvSpPr>
          <p:cNvPr id="93" name="Google Shape;93;p14"/>
          <p:cNvSpPr txBox="1">
            <a:spLocks noGrp="1"/>
          </p:cNvSpPr>
          <p:nvPr>
            <p:ph type="subTitle" idx="1"/>
          </p:nvPr>
        </p:nvSpPr>
        <p:spPr>
          <a:xfrm>
            <a:off x="0" y="1275080"/>
            <a:ext cx="8406130" cy="3975735"/>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Introduction</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Project Strategy</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Roles and Responsibilities</a:t>
            </a:r>
          </a:p>
          <a:p>
            <a:pPr indent="-355600">
              <a:lnSpc>
                <a:spcPct val="115000"/>
              </a:lnSpc>
              <a:buClr>
                <a:srgbClr val="333333"/>
              </a:buClr>
              <a:buSzPts val="2000"/>
              <a:buFont typeface="Lato" panose="020F0502020204030203"/>
              <a:buChar char="●"/>
            </a:pPr>
            <a:r>
              <a:rPr lang="en-US" sz="1400" dirty="0">
                <a:solidFill>
                  <a:srgbClr val="333333"/>
                </a:solidFill>
              </a:rPr>
              <a:t>Summary of the datasets</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Architecture diagram</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AWS Services and OLTP</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OLTP ERD</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Problems to be solved</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OLAP ERD</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Tableau Dashboards</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Challenges Faced?</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Potential Use Cases</a:t>
            </a:r>
          </a:p>
          <a:p>
            <a:pPr marL="457200" lvl="0" indent="-355600" algn="l" rtl="0">
              <a:lnSpc>
                <a:spcPct val="115000"/>
              </a:lnSpc>
              <a:spcBef>
                <a:spcPts val="0"/>
              </a:spcBef>
              <a:spcAft>
                <a:spcPts val="0"/>
              </a:spcAft>
              <a:buClr>
                <a:srgbClr val="333333"/>
              </a:buClr>
              <a:buSzPts val="2000"/>
              <a:buChar char="●"/>
            </a:pPr>
            <a:r>
              <a:rPr lang="en-US" sz="1400" dirty="0">
                <a:solidFill>
                  <a:srgbClr val="333333"/>
                </a:solidFill>
              </a:rPr>
              <a:t>Conclusion &amp; Reference</a:t>
            </a:r>
          </a:p>
          <a:p>
            <a:pPr marL="457200" lvl="0" indent="-355600" algn="l" rtl="0">
              <a:lnSpc>
                <a:spcPct val="115000"/>
              </a:lnSpc>
              <a:spcBef>
                <a:spcPts val="0"/>
              </a:spcBef>
              <a:spcAft>
                <a:spcPts val="0"/>
              </a:spcAft>
              <a:buClr>
                <a:srgbClr val="333333"/>
              </a:buClr>
              <a:buSzPts val="2000"/>
              <a:buChar char="●"/>
            </a:pPr>
            <a:endParaRPr lang="en-US" sz="2000" dirty="0">
              <a:solidFill>
                <a:srgbClr val="333333"/>
              </a:solidFill>
            </a:endParaRPr>
          </a:p>
          <a:p>
            <a:pPr marL="457200" lvl="0" indent="-355600" algn="l" rtl="0">
              <a:lnSpc>
                <a:spcPct val="115000"/>
              </a:lnSpc>
              <a:spcBef>
                <a:spcPts val="0"/>
              </a:spcBef>
              <a:spcAft>
                <a:spcPts val="0"/>
              </a:spcAft>
              <a:buClr>
                <a:srgbClr val="333333"/>
              </a:buClr>
              <a:buSzPts val="2000"/>
              <a:buChar char="●"/>
            </a:pPr>
            <a:endParaRPr sz="2000" dirty="0">
              <a:solidFill>
                <a:srgbClr val="333333"/>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412750" y="577215"/>
            <a:ext cx="7536815" cy="306705"/>
          </a:xfrm>
          <a:prstGeom prst="rect">
            <a:avLst/>
          </a:prstGeom>
          <a:noFill/>
        </p:spPr>
        <p:txBody>
          <a:bodyPr wrap="square" rtlCol="0">
            <a:spAutoFit/>
          </a:bodyPr>
          <a:lstStyle/>
          <a:p>
            <a:pPr algn="l"/>
            <a:r>
              <a:rPr lang="zh-CN" altLang="en-US"/>
              <a:t>Create Glue jobs: script is automatically generated from connection</a:t>
            </a:r>
          </a:p>
        </p:txBody>
      </p:sp>
      <p:pic>
        <p:nvPicPr>
          <p:cNvPr id="18" name="图片 18"/>
          <p:cNvPicPr>
            <a:picLocks noChangeAspect="1"/>
          </p:cNvPicPr>
          <p:nvPr/>
        </p:nvPicPr>
        <p:blipFill>
          <a:blip r:embed="rId3"/>
          <a:stretch>
            <a:fillRect/>
          </a:stretch>
        </p:blipFill>
        <p:spPr>
          <a:xfrm>
            <a:off x="492760" y="977265"/>
            <a:ext cx="7228205" cy="37388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412750" y="577215"/>
            <a:ext cx="7536815" cy="306705"/>
          </a:xfrm>
          <a:prstGeom prst="rect">
            <a:avLst/>
          </a:prstGeom>
          <a:noFill/>
        </p:spPr>
        <p:txBody>
          <a:bodyPr wrap="square" rtlCol="0">
            <a:spAutoFit/>
          </a:bodyPr>
          <a:lstStyle/>
          <a:p>
            <a:pPr algn="l"/>
            <a:r>
              <a:rPr lang="zh-CN" altLang="en-US"/>
              <a:t>After running all jobs, it’s successful</a:t>
            </a:r>
          </a:p>
        </p:txBody>
      </p:sp>
      <p:pic>
        <p:nvPicPr>
          <p:cNvPr id="19" name="图片 19"/>
          <p:cNvPicPr>
            <a:picLocks noChangeAspect="1"/>
          </p:cNvPicPr>
          <p:nvPr/>
        </p:nvPicPr>
        <p:blipFill>
          <a:blip r:embed="rId3"/>
          <a:stretch>
            <a:fillRect/>
          </a:stretch>
        </p:blipFill>
        <p:spPr>
          <a:xfrm>
            <a:off x="412750" y="942975"/>
            <a:ext cx="7689850" cy="3959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93369" y="66675"/>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Amazon Web Services</a:t>
            </a:r>
          </a:p>
        </p:txBody>
      </p:sp>
      <p:sp>
        <p:nvSpPr>
          <p:cNvPr id="3" name="文本框 2"/>
          <p:cNvSpPr txBox="1"/>
          <p:nvPr/>
        </p:nvSpPr>
        <p:spPr>
          <a:xfrm>
            <a:off x="412750" y="577215"/>
            <a:ext cx="7536815" cy="306705"/>
          </a:xfrm>
          <a:prstGeom prst="rect">
            <a:avLst/>
          </a:prstGeom>
          <a:noFill/>
        </p:spPr>
        <p:txBody>
          <a:bodyPr wrap="square" rtlCol="0">
            <a:spAutoFit/>
          </a:bodyPr>
          <a:lstStyle/>
          <a:p>
            <a:pPr algn="l"/>
            <a:r>
              <a:rPr lang="zh-CN" altLang="en-US"/>
              <a:t>All tables from s3 are copied to sql tables. This is the result of one of the tables</a:t>
            </a:r>
          </a:p>
        </p:txBody>
      </p:sp>
      <p:pic>
        <p:nvPicPr>
          <p:cNvPr id="20" name="图片 20"/>
          <p:cNvPicPr>
            <a:picLocks noChangeAspect="1"/>
          </p:cNvPicPr>
          <p:nvPr/>
        </p:nvPicPr>
        <p:blipFill>
          <a:blip r:embed="rId3"/>
          <a:stretch>
            <a:fillRect/>
          </a:stretch>
        </p:blipFill>
        <p:spPr>
          <a:xfrm>
            <a:off x="503555" y="932815"/>
            <a:ext cx="5600700" cy="40551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36219" y="621030"/>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OLTP ERD</a:t>
            </a:r>
            <a:endParaRPr sz="2200" dirty="0"/>
          </a:p>
        </p:txBody>
      </p:sp>
      <p:pic>
        <p:nvPicPr>
          <p:cNvPr id="2" name="Picture 1"/>
          <p:cNvPicPr>
            <a:picLocks noChangeAspect="1"/>
          </p:cNvPicPr>
          <p:nvPr/>
        </p:nvPicPr>
        <p:blipFill>
          <a:blip r:embed="rId3"/>
          <a:stretch>
            <a:fillRect/>
          </a:stretch>
        </p:blipFill>
        <p:spPr>
          <a:xfrm>
            <a:off x="1975046" y="996629"/>
            <a:ext cx="5895325" cy="395038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34950" y="582295"/>
            <a:ext cx="867410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OLAP ERD</a:t>
            </a:r>
          </a:p>
        </p:txBody>
      </p:sp>
      <p:sp>
        <p:nvSpPr>
          <p:cNvPr id="100" name="Google Shape;100;p15"/>
          <p:cNvSpPr txBox="1">
            <a:spLocks noGrp="1"/>
          </p:cNvSpPr>
          <p:nvPr>
            <p:ph type="subTitle" idx="1"/>
          </p:nvPr>
        </p:nvSpPr>
        <p:spPr>
          <a:xfrm>
            <a:off x="359410" y="1781810"/>
            <a:ext cx="6236335" cy="3236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lang="zh-CN" sz="1200" dirty="0">
              <a:solidFill>
                <a:schemeClr val="accent5"/>
              </a:solidFill>
              <a:ea typeface="SimSun" panose="02010600030101010101" pitchFamily="2" charset="-122"/>
            </a:endParaRPr>
          </a:p>
        </p:txBody>
      </p:sp>
      <p:pic>
        <p:nvPicPr>
          <p:cNvPr id="2" name="Picture 1"/>
          <p:cNvPicPr>
            <a:picLocks noChangeAspect="1"/>
          </p:cNvPicPr>
          <p:nvPr/>
        </p:nvPicPr>
        <p:blipFill>
          <a:blip r:embed="rId3"/>
          <a:stretch>
            <a:fillRect/>
          </a:stretch>
        </p:blipFill>
        <p:spPr>
          <a:xfrm>
            <a:off x="2335696" y="782002"/>
            <a:ext cx="5615608" cy="39428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34950" y="582295"/>
            <a:ext cx="867410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Tableau Dashboard #1 (Tickets data vs crash data)</a:t>
            </a:r>
          </a:p>
        </p:txBody>
      </p:sp>
      <p:sp>
        <p:nvSpPr>
          <p:cNvPr id="100" name="Google Shape;100;p15"/>
          <p:cNvSpPr txBox="1">
            <a:spLocks noGrp="1"/>
          </p:cNvSpPr>
          <p:nvPr>
            <p:ph type="subTitle" idx="1"/>
          </p:nvPr>
        </p:nvSpPr>
        <p:spPr>
          <a:xfrm>
            <a:off x="359410" y="1781810"/>
            <a:ext cx="6236335" cy="3236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lang="zh-CN" sz="1200" dirty="0">
              <a:solidFill>
                <a:schemeClr val="accent5"/>
              </a:solidFill>
              <a:ea typeface="SimSun" panose="02010600030101010101" pitchFamily="2" charset="-122"/>
            </a:endParaRPr>
          </a:p>
        </p:txBody>
      </p:sp>
      <p:pic>
        <p:nvPicPr>
          <p:cNvPr id="5" name="slide7" descr="Tickets Dashbo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031" y="1281793"/>
            <a:ext cx="7164161" cy="373661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34950" y="582295"/>
            <a:ext cx="867410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Tableau Dashboard 2 (crash tickets with individual stats)</a:t>
            </a:r>
          </a:p>
        </p:txBody>
      </p:sp>
      <p:sp>
        <p:nvSpPr>
          <p:cNvPr id="100" name="Google Shape;100;p15"/>
          <p:cNvSpPr txBox="1">
            <a:spLocks noGrp="1"/>
          </p:cNvSpPr>
          <p:nvPr>
            <p:ph type="subTitle" idx="1"/>
          </p:nvPr>
        </p:nvSpPr>
        <p:spPr>
          <a:xfrm>
            <a:off x="2033089" y="1917065"/>
            <a:ext cx="6236335" cy="3236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lang="zh-CN" sz="1200" dirty="0">
              <a:solidFill>
                <a:schemeClr val="accent5"/>
              </a:solidFill>
              <a:ea typeface="SimSun" panose="02010600030101010101" pitchFamily="2" charset="-122"/>
            </a:endParaRPr>
          </a:p>
        </p:txBody>
      </p:sp>
      <p:pic>
        <p:nvPicPr>
          <p:cNvPr id="6" name="slide2" descr="Crash Tickets Dashboar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851" y="1297351"/>
            <a:ext cx="7111092" cy="3721054"/>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158750" y="519521"/>
            <a:ext cx="8559800" cy="652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b="1" dirty="0"/>
              <a:t>Problems Faced:</a:t>
            </a:r>
            <a:endParaRPr sz="2200" b="1" dirty="0"/>
          </a:p>
        </p:txBody>
      </p:sp>
      <p:sp>
        <p:nvSpPr>
          <p:cNvPr id="2" name="文本框 1"/>
          <p:cNvSpPr txBox="1"/>
          <p:nvPr/>
        </p:nvSpPr>
        <p:spPr>
          <a:xfrm>
            <a:off x="255905" y="519521"/>
            <a:ext cx="8365490" cy="2492990"/>
          </a:xfrm>
          <a:prstGeom prst="rect">
            <a:avLst/>
          </a:prstGeom>
          <a:noFill/>
        </p:spPr>
        <p:txBody>
          <a:bodyPr wrap="square" rtlCol="0">
            <a:spAutoFit/>
          </a:bodyPr>
          <a:lstStyle/>
          <a:p>
            <a:endParaRPr lang="en-US" altLang="zh-CN" sz="1200" dirty="0"/>
          </a:p>
          <a:p>
            <a:endParaRPr lang="en-US" altLang="zh-CN" sz="1200" dirty="0"/>
          </a:p>
          <a:p>
            <a:endParaRPr lang="en-US" altLang="zh-CN" sz="1200" dirty="0"/>
          </a:p>
          <a:p>
            <a:endParaRPr lang="zh-CN" altLang="en-US" sz="1200" dirty="0"/>
          </a:p>
          <a:p>
            <a:pPr marL="228600" indent="-228600">
              <a:buFont typeface="+mj-lt"/>
              <a:buAutoNum type="arabicPeriod"/>
            </a:pPr>
            <a:endParaRPr lang="en-US" altLang="zh-CN" sz="1200" dirty="0"/>
          </a:p>
          <a:p>
            <a:pPr marL="228600" indent="-228600">
              <a:buFont typeface="+mj-lt"/>
              <a:buAutoNum type="arabicPeriod"/>
            </a:pPr>
            <a:r>
              <a:rPr lang="en-US" altLang="zh-CN" sz="1200" dirty="0"/>
              <a:t>There is a lot of descriptors which are not ‘entered’ during the ticket creation process which would eventually if would be present could help with better data analysis.</a:t>
            </a:r>
            <a:br>
              <a:rPr lang="en-US" altLang="zh-CN" sz="1200" dirty="0"/>
            </a:br>
            <a:endParaRPr lang="en-US" altLang="zh-CN" sz="1200" dirty="0"/>
          </a:p>
          <a:p>
            <a:pPr marL="228600" indent="-228600">
              <a:buFont typeface="+mj-lt"/>
              <a:buAutoNum type="arabicPeriod"/>
            </a:pPr>
            <a:r>
              <a:rPr lang="en-US" altLang="zh-CN" sz="1200" dirty="0"/>
              <a:t>Successfully loading data in OLTP due to big size of data</a:t>
            </a:r>
            <a:r>
              <a:rPr lang="zh-CN" altLang="en-US" sz="1200" dirty="0"/>
              <a:t>.</a:t>
            </a:r>
          </a:p>
          <a:p>
            <a:pPr marL="228600" indent="-228600">
              <a:buFont typeface="+mj-lt"/>
              <a:buAutoNum type="arabicPeriod"/>
            </a:pPr>
            <a:endParaRPr lang="zh-CN" altLang="en-US" sz="1200" dirty="0"/>
          </a:p>
          <a:p>
            <a:pPr marL="228600" indent="-228600">
              <a:buFont typeface="+mj-lt"/>
              <a:buAutoNum type="arabicPeriod"/>
            </a:pPr>
            <a:r>
              <a:rPr lang="en-US" altLang="zh-CN" sz="1200" dirty="0"/>
              <a:t>ETL delay issues in data warehouse, learned on how to make optimized ETL workflows.</a:t>
            </a:r>
            <a:endParaRPr lang="zh-CN" altLang="en-US" sz="1200" dirty="0"/>
          </a:p>
          <a:p>
            <a:pPr marL="228600" indent="-228600">
              <a:buFont typeface="+mj-lt"/>
              <a:buAutoNum type="arabicPeriod"/>
            </a:pPr>
            <a:endParaRPr lang="zh-CN" altLang="en-US" sz="1200" dirty="0"/>
          </a:p>
          <a:p>
            <a:pPr marL="228600" indent="-228600">
              <a:buFont typeface="+mj-lt"/>
              <a:buAutoNum type="arabicPeriod"/>
            </a:pPr>
            <a:r>
              <a:rPr lang="en-US" altLang="zh-CN" sz="1200" dirty="0"/>
              <a:t>For higher level of data, better to have indexes and partition the tables which will improve the efficiency.</a:t>
            </a:r>
            <a:endParaRPr lang="zh-CN" altLang="en-US" sz="1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34950" y="582295"/>
            <a:ext cx="867410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Potential Use Cases/User Profiles</a:t>
            </a:r>
          </a:p>
        </p:txBody>
      </p:sp>
      <p:sp>
        <p:nvSpPr>
          <p:cNvPr id="100" name="Google Shape;100;p15"/>
          <p:cNvSpPr txBox="1">
            <a:spLocks noGrp="1"/>
          </p:cNvSpPr>
          <p:nvPr>
            <p:ph type="subTitle" idx="1"/>
          </p:nvPr>
        </p:nvSpPr>
        <p:spPr>
          <a:xfrm>
            <a:off x="359410" y="1781810"/>
            <a:ext cx="6236335" cy="3236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lang="zh-CN" sz="1200" dirty="0">
              <a:solidFill>
                <a:schemeClr val="accent5"/>
              </a:solidFill>
              <a:ea typeface="SimSun" panose="02010600030101010101" pitchFamily="2" charset="-122"/>
            </a:endParaRPr>
          </a:p>
        </p:txBody>
      </p:sp>
      <p:sp>
        <p:nvSpPr>
          <p:cNvPr id="4" name="文本框 3">
            <a:extLst>
              <a:ext uri="{FF2B5EF4-FFF2-40B4-BE49-F238E27FC236}">
                <a16:creationId xmlns:a16="http://schemas.microsoft.com/office/drawing/2014/main" id="{32966F54-056D-A1C0-26AA-09327C6A22CB}"/>
              </a:ext>
            </a:extLst>
          </p:cNvPr>
          <p:cNvSpPr txBox="1"/>
          <p:nvPr/>
        </p:nvSpPr>
        <p:spPr>
          <a:xfrm>
            <a:off x="438150" y="1606851"/>
            <a:ext cx="6741160" cy="2554545"/>
          </a:xfrm>
          <a:prstGeom prst="rect">
            <a:avLst/>
          </a:prstGeom>
          <a:noFill/>
        </p:spPr>
        <p:txBody>
          <a:bodyPr wrap="square" rtlCol="0">
            <a:spAutoFit/>
          </a:bodyPr>
          <a:lstStyle/>
          <a:p>
            <a:pPr marL="285750" indent="-285750" algn="l">
              <a:buFontTx/>
              <a:buChar char="-"/>
            </a:pPr>
            <a:r>
              <a:rPr lang="en-US" altLang="zh-CN" sz="1600" b="1" dirty="0"/>
              <a:t>Government Safety Officials</a:t>
            </a:r>
          </a:p>
          <a:p>
            <a:pPr marL="285750" indent="-285750" algn="l">
              <a:buFontTx/>
              <a:buChar char="-"/>
            </a:pPr>
            <a:endParaRPr lang="en-US" altLang="zh-CN" sz="1600" b="1" dirty="0"/>
          </a:p>
          <a:p>
            <a:pPr marL="285750" indent="-285750" algn="l">
              <a:buFontTx/>
              <a:buChar char="-"/>
            </a:pPr>
            <a:r>
              <a:rPr lang="en-US" altLang="zh-CN" sz="1600" b="1" dirty="0"/>
              <a:t>Automobile Manufacturers</a:t>
            </a:r>
          </a:p>
          <a:p>
            <a:pPr marL="285750" indent="-285750" algn="l">
              <a:buFontTx/>
              <a:buChar char="-"/>
            </a:pPr>
            <a:endParaRPr lang="en-US" altLang="zh-CN" sz="1600" b="1" dirty="0"/>
          </a:p>
          <a:p>
            <a:pPr marL="285750" indent="-285750">
              <a:buFontTx/>
              <a:buChar char="-"/>
            </a:pPr>
            <a:r>
              <a:rPr lang="en-US" altLang="zh-CN" sz="1600" b="1" dirty="0"/>
              <a:t>Automobile Insurance Companies</a:t>
            </a:r>
          </a:p>
          <a:p>
            <a:pPr marL="285750" indent="-285750">
              <a:buFontTx/>
              <a:buChar char="-"/>
            </a:pPr>
            <a:endParaRPr lang="en-US" altLang="zh-CN" sz="1600" b="1" dirty="0"/>
          </a:p>
          <a:p>
            <a:pPr marL="285750" indent="-285750">
              <a:buFontTx/>
              <a:buChar char="-"/>
            </a:pPr>
            <a:r>
              <a:rPr lang="en-US" altLang="zh-CN" sz="1600" b="1" dirty="0"/>
              <a:t>Police Officials</a:t>
            </a:r>
          </a:p>
          <a:p>
            <a:pPr algn="l"/>
            <a:endParaRPr lang="en-US" altLang="zh-CN" sz="1600" b="1" dirty="0"/>
          </a:p>
          <a:p>
            <a:pPr algn="l"/>
            <a:endParaRPr lang="en-US" altLang="zh-CN" sz="1600" b="1" dirty="0"/>
          </a:p>
          <a:p>
            <a:pPr algn="l"/>
            <a:endParaRPr lang="zh-CN" altLang="en-US" sz="1600" b="1" dirty="0"/>
          </a:p>
        </p:txBody>
      </p:sp>
    </p:spTree>
    <p:extLst>
      <p:ext uri="{BB962C8B-B14F-4D97-AF65-F5344CB8AC3E}">
        <p14:creationId xmlns:p14="http://schemas.microsoft.com/office/powerpoint/2010/main" val="3921723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158750" y="193448"/>
            <a:ext cx="8559800" cy="652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200" dirty="0">
                <a:sym typeface="+mn-ea"/>
              </a:rPr>
              <a:t>Conclusion</a:t>
            </a:r>
            <a:endParaRPr sz="2200" b="1" dirty="0"/>
          </a:p>
        </p:txBody>
      </p:sp>
      <p:sp>
        <p:nvSpPr>
          <p:cNvPr id="2" name="文本框 1"/>
          <p:cNvSpPr txBox="1"/>
          <p:nvPr/>
        </p:nvSpPr>
        <p:spPr>
          <a:xfrm>
            <a:off x="158750" y="519520"/>
            <a:ext cx="8365490" cy="3970318"/>
          </a:xfrm>
          <a:prstGeom prst="rect">
            <a:avLst/>
          </a:prstGeom>
          <a:noFill/>
        </p:spPr>
        <p:txBody>
          <a:bodyPr wrap="square" rtlCol="0">
            <a:spAutoFit/>
          </a:bodyPr>
          <a:lstStyle/>
          <a:p>
            <a:endParaRPr lang="en-US" altLang="zh-CN" sz="1200" dirty="0"/>
          </a:p>
          <a:p>
            <a:endParaRPr lang="en-US" altLang="zh-CN" sz="1200" dirty="0"/>
          </a:p>
          <a:p>
            <a:endParaRPr lang="en-US" altLang="zh-CN" sz="1200" dirty="0"/>
          </a:p>
          <a:p>
            <a:endParaRPr lang="zh-CN" altLang="en-US" sz="1200" dirty="0"/>
          </a:p>
          <a:p>
            <a:r>
              <a:rPr lang="zh-CN" altLang="en-US" sz="1200" dirty="0"/>
              <a:t>1. People are more likely to get tickets Monday through Friday, and fewer Saturdays and Sundays.</a:t>
            </a:r>
          </a:p>
          <a:p>
            <a:endParaRPr lang="zh-CN" altLang="en-US" sz="1200" dirty="0"/>
          </a:p>
          <a:p>
            <a:r>
              <a:rPr lang="zh-CN" altLang="en-US" sz="1200" dirty="0"/>
              <a:t>2. Common tickets include speeding, stop sign, violation of traffic signs, running red lights, not wearing seat belts</a:t>
            </a:r>
            <a:r>
              <a:rPr lang="en-US" altLang="zh-CN" sz="1200" dirty="0"/>
              <a:t>.</a:t>
            </a:r>
            <a:endParaRPr lang="zh-CN" altLang="en-US" sz="1200" dirty="0"/>
          </a:p>
          <a:p>
            <a:endParaRPr lang="zh-CN" altLang="en-US" sz="1200" dirty="0"/>
          </a:p>
          <a:p>
            <a:r>
              <a:rPr lang="zh-CN" altLang="en-US" sz="1200" dirty="0"/>
              <a:t>3. Drivers </a:t>
            </a:r>
            <a:r>
              <a:rPr lang="en-US" altLang="zh-CN" sz="1200" dirty="0"/>
              <a:t>from </a:t>
            </a:r>
            <a:r>
              <a:rPr lang="zh-CN" altLang="en-US" sz="1200" dirty="0"/>
              <a:t>the age of 20</a:t>
            </a:r>
            <a:r>
              <a:rPr lang="en-US" altLang="zh-CN" sz="1200" dirty="0"/>
              <a:t>-30</a:t>
            </a:r>
            <a:r>
              <a:rPr lang="zh-CN" altLang="en-US" sz="1200" dirty="0"/>
              <a:t> are easy to get a ticket, and 50-60 years old are also easy to get a ticket. Other age groups get less fines.</a:t>
            </a:r>
          </a:p>
          <a:p>
            <a:endParaRPr lang="zh-CN" altLang="en-US" sz="1200" dirty="0"/>
          </a:p>
          <a:p>
            <a:r>
              <a:rPr lang="zh-CN" altLang="en-US" sz="1200" dirty="0"/>
              <a:t>4. </a:t>
            </a:r>
            <a:r>
              <a:rPr lang="en-US" altLang="zh-CN" sz="1200" dirty="0"/>
              <a:t>The main reason of motor vehicle crashes from our analysis is that its because of animal action the most, followed by driver not being attentive </a:t>
            </a:r>
            <a:r>
              <a:rPr lang="en-US" altLang="zh-CN" sz="1200"/>
              <a:t>and backing </a:t>
            </a:r>
            <a:r>
              <a:rPr lang="en-US" altLang="zh-CN" sz="1200" dirty="0"/>
              <a:t>irresponsibly.</a:t>
            </a:r>
            <a:br>
              <a:rPr lang="en-US" altLang="zh-CN" sz="1200" dirty="0"/>
            </a:br>
            <a:endParaRPr lang="zh-CN" altLang="en-US" sz="1200" dirty="0"/>
          </a:p>
          <a:p>
            <a:r>
              <a:rPr lang="zh-CN" altLang="en-US" sz="1200" dirty="0"/>
              <a:t>5. There are fewer fines in December-February, and more in other months</a:t>
            </a:r>
          </a:p>
          <a:p>
            <a:endParaRPr lang="zh-CN" altLang="en-US" sz="1200" dirty="0"/>
          </a:p>
          <a:p>
            <a:r>
              <a:rPr lang="zh-CN" altLang="en-US" sz="1200" dirty="0"/>
              <a:t>6. The courts where the fines are mainly concentrated are: MANHATTAN SOUTH TVB, QUEENS NORTH TVB, BROOKLYN SOUTH TVB </a:t>
            </a:r>
            <a:endParaRPr lang="en-US" altLang="zh-CN" sz="1200" dirty="0"/>
          </a:p>
          <a:p>
            <a:endParaRPr lang="en-US" altLang="zh-CN" sz="1200" dirty="0"/>
          </a:p>
          <a:p>
            <a:r>
              <a:rPr lang="en-US" altLang="zh-CN" sz="1200" dirty="0"/>
              <a:t>7. We also noticed that a lot of data goes missing in the traffic tickets as well as motor vehicle crashes tickets, which gives the interpretation that better data quality checks and standardization should be there.</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36220" y="621030"/>
            <a:ext cx="2161540"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Introduction</a:t>
            </a:r>
            <a:endParaRPr sz="2200"/>
          </a:p>
        </p:txBody>
      </p:sp>
      <p:sp>
        <p:nvSpPr>
          <p:cNvPr id="93" name="Google Shape;93;p14"/>
          <p:cNvSpPr txBox="1">
            <a:spLocks noGrp="1"/>
          </p:cNvSpPr>
          <p:nvPr>
            <p:ph type="subTitle" idx="1"/>
          </p:nvPr>
        </p:nvSpPr>
        <p:spPr>
          <a:xfrm>
            <a:off x="0" y="1275080"/>
            <a:ext cx="8406130" cy="3975735"/>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333333"/>
              </a:buClr>
              <a:buSzPts val="2000"/>
              <a:buChar char="●"/>
            </a:pPr>
            <a:r>
              <a:rPr sz="2000" dirty="0">
                <a:solidFill>
                  <a:srgbClr val="333333"/>
                </a:solidFill>
              </a:rPr>
              <a:t>New York has a developed economy and heavy traffic. New York has a lot of floating people and vehicles. It's not uncommon for drivers to get tickets. We downloaded New York's 2018 data from the DMV's official website. About 1.5 million people were fined. We </a:t>
            </a:r>
            <a:r>
              <a:rPr lang="en-US" sz="2000" dirty="0">
                <a:solidFill>
                  <a:srgbClr val="333333"/>
                </a:solidFill>
              </a:rPr>
              <a:t>will </a:t>
            </a:r>
            <a:r>
              <a:rPr sz="2000" dirty="0">
                <a:solidFill>
                  <a:srgbClr val="333333"/>
                </a:solidFill>
              </a:rPr>
              <a:t>analyze this data</a:t>
            </a:r>
            <a:r>
              <a:rPr lang="en-US" sz="2000" dirty="0">
                <a:solidFill>
                  <a:srgbClr val="333333"/>
                </a:solidFill>
              </a:rPr>
              <a:t>set.</a:t>
            </a:r>
            <a:r>
              <a:rPr sz="2000" dirty="0">
                <a:solidFill>
                  <a:srgbClr val="333333"/>
                </a:solidFill>
              </a:rPr>
              <a:t> We want to get common code of violations, reasons for violations, violations by month, distribution of violations 7 days a week, what age group, which court, etc. </a:t>
            </a:r>
          </a:p>
          <a:p>
            <a:pPr marL="457200" lvl="0" indent="-355600" algn="l" rtl="0">
              <a:lnSpc>
                <a:spcPct val="115000"/>
              </a:lnSpc>
              <a:spcBef>
                <a:spcPts val="0"/>
              </a:spcBef>
              <a:spcAft>
                <a:spcPts val="0"/>
              </a:spcAft>
              <a:buClr>
                <a:srgbClr val="333333"/>
              </a:buClr>
              <a:buSzPts val="2000"/>
              <a:buChar char="●"/>
            </a:pPr>
            <a:r>
              <a:rPr sz="2000" dirty="0">
                <a:solidFill>
                  <a:srgbClr val="333333"/>
                </a:solidFill>
              </a:rPr>
              <a:t>Our data management can visualize the ticket data in New York.</a:t>
            </a:r>
            <a:endParaRPr lang="en-US" sz="2000" dirty="0">
              <a:solidFill>
                <a:srgbClr val="333333"/>
              </a:solidFill>
            </a:endParaRPr>
          </a:p>
          <a:p>
            <a:pPr marL="457200" lvl="0" indent="-355600" algn="l" rtl="0">
              <a:lnSpc>
                <a:spcPct val="115000"/>
              </a:lnSpc>
              <a:spcBef>
                <a:spcPts val="0"/>
              </a:spcBef>
              <a:spcAft>
                <a:spcPts val="0"/>
              </a:spcAft>
              <a:buClr>
                <a:srgbClr val="333333"/>
              </a:buClr>
              <a:buSzPts val="2000"/>
              <a:buChar char="●"/>
            </a:pPr>
            <a:r>
              <a:rPr lang="en-US" sz="2000" dirty="0">
                <a:solidFill>
                  <a:srgbClr val="333333"/>
                </a:solidFill>
              </a:rPr>
              <a:t>Do a comparison analysis with the data sources of tickets, motor vehicle crashes, violation codes and find the patterns</a:t>
            </a:r>
            <a:r>
              <a:rPr sz="2000" dirty="0">
                <a:solidFill>
                  <a:srgbClr val="333333"/>
                </a:solidFill>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4" name="文本框 1">
            <a:extLst>
              <a:ext uri="{FF2B5EF4-FFF2-40B4-BE49-F238E27FC236}">
                <a16:creationId xmlns:a16="http://schemas.microsoft.com/office/drawing/2014/main" id="{2D3700B7-EDA3-8B8B-5A0E-A4E0BEF1157A}"/>
              </a:ext>
            </a:extLst>
          </p:cNvPr>
          <p:cNvSpPr txBox="1"/>
          <p:nvPr/>
        </p:nvSpPr>
        <p:spPr>
          <a:xfrm>
            <a:off x="255905" y="519521"/>
            <a:ext cx="8365490" cy="2154436"/>
          </a:xfrm>
          <a:prstGeom prst="rect">
            <a:avLst/>
          </a:prstGeom>
          <a:noFill/>
        </p:spPr>
        <p:txBody>
          <a:bodyPr wrap="square" rtlCol="0">
            <a:spAutoFit/>
          </a:bodyPr>
          <a:lstStyle/>
          <a:p>
            <a:endParaRPr lang="en-US" altLang="zh-CN" sz="1200" dirty="0"/>
          </a:p>
          <a:p>
            <a:endParaRPr lang="en-US" altLang="zh-CN" sz="1200" dirty="0"/>
          </a:p>
          <a:p>
            <a:endParaRPr lang="en-US" altLang="zh-CN" sz="1200" dirty="0"/>
          </a:p>
          <a:p>
            <a:endParaRPr lang="zh-CN" altLang="en-US" sz="1200" dirty="0"/>
          </a:p>
          <a:p>
            <a:br>
              <a:rPr lang="en-US" altLang="zh-CN" sz="1200" b="1" dirty="0"/>
            </a:br>
            <a:endParaRPr lang="zh-CN" altLang="en-US" sz="1200" dirty="0"/>
          </a:p>
          <a:p>
            <a:pPr marL="342900" indent="-342900">
              <a:buAutoNum type="arabicPeriod"/>
            </a:pPr>
            <a:r>
              <a:rPr lang="zh-CN" altLang="en-US" sz="1200" dirty="0">
                <a:sym typeface="+mn-ea"/>
                <a:hlinkClick r:id="rId3"/>
              </a:rPr>
              <a:t>https://data.ny.gov/Transportation/Traffic-Tickets-Issued-Four-Year-Window/q4hy-kbtf</a:t>
            </a:r>
            <a:endParaRPr lang="en-US" altLang="zh-CN" sz="1200" dirty="0">
              <a:sym typeface="+mn-ea"/>
            </a:endParaRPr>
          </a:p>
          <a:p>
            <a:pPr marL="342900" indent="-342900">
              <a:buAutoNum type="arabicPeriod"/>
            </a:pPr>
            <a:r>
              <a:rPr lang="en-US" altLang="zh-CN" sz="1200" dirty="0">
                <a:hlinkClick r:id="rId4"/>
              </a:rPr>
              <a:t>https://data.ny.gov/Transportation/Motor-Vehicle-Crashes-Violation-Information-Three-/abfj-y7uq</a:t>
            </a:r>
            <a:endParaRPr lang="en-US" altLang="zh-CN" sz="1200" dirty="0"/>
          </a:p>
          <a:p>
            <a:pPr marL="342900" indent="-342900">
              <a:buAutoNum type="arabicPeriod"/>
            </a:pPr>
            <a:r>
              <a:rPr lang="en-US" altLang="zh-CN" sz="1200" dirty="0"/>
              <a:t>https://</a:t>
            </a:r>
            <a:r>
              <a:rPr lang="en-US" altLang="zh-CN" sz="1200" dirty="0" err="1"/>
              <a:t>data.ny.gov</a:t>
            </a:r>
            <a:r>
              <a:rPr lang="en-US" altLang="zh-CN" sz="1200" dirty="0"/>
              <a:t>/Transportation/Motor-Vehicle-Crashes-Individual-Information-Three/ir4y-sesj</a:t>
            </a:r>
          </a:p>
          <a:p>
            <a:pPr marL="342900" indent="-342900">
              <a:buAutoNum type="arabicPeriod"/>
            </a:pPr>
            <a:r>
              <a:rPr lang="en-US" altLang="zh-CN" sz="1200" dirty="0"/>
              <a:t>https://</a:t>
            </a:r>
            <a:r>
              <a:rPr lang="en-US" altLang="zh-CN" sz="1200" dirty="0" err="1"/>
              <a:t>data.ny.gov</a:t>
            </a:r>
            <a:r>
              <a:rPr lang="en-US" altLang="zh-CN" sz="1200" dirty="0"/>
              <a:t>/Transportation/Motor-Vehicle-Crashes-Vehicle-Information-Three-Ye/xe9x-a24f</a:t>
            </a:r>
          </a:p>
          <a:p>
            <a:pPr marL="342900" indent="-342900">
              <a:buAutoNum type="arabicPeriod"/>
            </a:pPr>
            <a:endParaRPr lang="zh-CN" altLang="en-US" dirty="0"/>
          </a:p>
        </p:txBody>
      </p:sp>
      <p:sp>
        <p:nvSpPr>
          <p:cNvPr id="5" name="Google Shape;132;p18">
            <a:extLst>
              <a:ext uri="{FF2B5EF4-FFF2-40B4-BE49-F238E27FC236}">
                <a16:creationId xmlns:a16="http://schemas.microsoft.com/office/drawing/2014/main" id="{244DCA17-8BC4-944E-603D-C26FF3484E29}"/>
              </a:ext>
            </a:extLst>
          </p:cNvPr>
          <p:cNvSpPr txBox="1">
            <a:spLocks noGrp="1"/>
          </p:cNvSpPr>
          <p:nvPr>
            <p:ph type="ctrTitle"/>
          </p:nvPr>
        </p:nvSpPr>
        <p:spPr>
          <a:xfrm>
            <a:off x="158750" y="449036"/>
            <a:ext cx="8559800" cy="652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2200" dirty="0">
                <a:sym typeface="+mn-ea"/>
              </a:rPr>
              <a:t>Reference</a:t>
            </a:r>
            <a:endParaRPr sz="2200" b="1" dirty="0"/>
          </a:p>
        </p:txBody>
      </p:sp>
    </p:spTree>
    <p:extLst>
      <p:ext uri="{BB962C8B-B14F-4D97-AF65-F5344CB8AC3E}">
        <p14:creationId xmlns:p14="http://schemas.microsoft.com/office/powerpoint/2010/main" val="99829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7"/>
          <p:cNvSpPr txBox="1">
            <a:spLocks noGrp="1"/>
          </p:cNvSpPr>
          <p:nvPr>
            <p:ph type="ctrTitle"/>
          </p:nvPr>
        </p:nvSpPr>
        <p:spPr>
          <a:xfrm>
            <a:off x="813163" y="1412829"/>
            <a:ext cx="7979771" cy="166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6600" dirty="0"/>
              <a:t>Thank you </a:t>
            </a:r>
            <a:br>
              <a:rPr lang="en-GB" sz="6600" dirty="0"/>
            </a:br>
            <a:br>
              <a:rPr lang="en-GB" sz="6600" dirty="0"/>
            </a:br>
            <a:r>
              <a:rPr lang="en-GB" sz="6600" dirty="0"/>
              <a:t>Any questions?</a:t>
            </a:r>
            <a:endParaRPr sz="6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36219" y="621030"/>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Project strategy:</a:t>
            </a:r>
            <a:endParaRPr sz="2200" dirty="0"/>
          </a:p>
        </p:txBody>
      </p:sp>
      <p:sp>
        <p:nvSpPr>
          <p:cNvPr id="93" name="Google Shape;93;p14"/>
          <p:cNvSpPr txBox="1">
            <a:spLocks noGrp="1"/>
          </p:cNvSpPr>
          <p:nvPr>
            <p:ph type="subTitle" idx="1"/>
          </p:nvPr>
        </p:nvSpPr>
        <p:spPr>
          <a:xfrm>
            <a:off x="0" y="1288324"/>
            <a:ext cx="8406130" cy="3975735"/>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Clr>
                <a:srgbClr val="333333"/>
              </a:buClr>
              <a:buSzPts val="2000"/>
              <a:buChar char="●"/>
            </a:pPr>
            <a:r>
              <a:rPr lang="en-US" sz="2000" dirty="0">
                <a:solidFill>
                  <a:srgbClr val="333333"/>
                </a:solidFill>
              </a:rPr>
              <a:t>We will have 4 staging databases for each dataset, our project will have 4 data sources.</a:t>
            </a:r>
            <a:r>
              <a:rPr sz="2000" dirty="0">
                <a:solidFill>
                  <a:srgbClr val="333333"/>
                </a:solidFill>
              </a:rPr>
              <a:t> </a:t>
            </a:r>
          </a:p>
          <a:p>
            <a:pPr marL="457200" lvl="0" indent="-355600" algn="l" rtl="0">
              <a:lnSpc>
                <a:spcPct val="115000"/>
              </a:lnSpc>
              <a:spcBef>
                <a:spcPts val="0"/>
              </a:spcBef>
              <a:spcAft>
                <a:spcPts val="0"/>
              </a:spcAft>
              <a:buClr>
                <a:srgbClr val="333333"/>
              </a:buClr>
              <a:buSzPts val="2000"/>
              <a:buChar char="●"/>
            </a:pPr>
            <a:r>
              <a:rPr lang="en-US" sz="2000" dirty="0">
                <a:solidFill>
                  <a:srgbClr val="333333"/>
                </a:solidFill>
              </a:rPr>
              <a:t>We will add in three more datasets for New York tickets, motor vehicle crashes.</a:t>
            </a:r>
          </a:p>
          <a:p>
            <a:pPr marL="457200" lvl="0" indent="-355600" algn="l" rtl="0">
              <a:lnSpc>
                <a:spcPct val="115000"/>
              </a:lnSpc>
              <a:spcBef>
                <a:spcPts val="0"/>
              </a:spcBef>
              <a:spcAft>
                <a:spcPts val="0"/>
              </a:spcAft>
              <a:buClr>
                <a:srgbClr val="333333"/>
              </a:buClr>
              <a:buSzPts val="2000"/>
              <a:buChar char="●"/>
            </a:pPr>
            <a:r>
              <a:rPr lang="en-US" sz="2000" dirty="0">
                <a:solidFill>
                  <a:srgbClr val="333333"/>
                </a:solidFill>
              </a:rPr>
              <a:t>We will deploy a data warehouse which will host data from all these 4 staging databases and this data warehouse will be used for our reporting purposes as well.</a:t>
            </a:r>
          </a:p>
          <a:p>
            <a:pPr marL="457200" lvl="0" indent="-355600" algn="l" rtl="0">
              <a:lnSpc>
                <a:spcPct val="115000"/>
              </a:lnSpc>
              <a:spcBef>
                <a:spcPts val="0"/>
              </a:spcBef>
              <a:spcAft>
                <a:spcPts val="0"/>
              </a:spcAft>
              <a:buClr>
                <a:srgbClr val="333333"/>
              </a:buClr>
              <a:buSzPts val="2000"/>
              <a:buChar char="●"/>
            </a:pPr>
            <a:r>
              <a:rPr lang="en-US" sz="2000" dirty="0">
                <a:solidFill>
                  <a:srgbClr val="333333"/>
                </a:solidFill>
              </a:rPr>
              <a:t>If any data from our source databases will be changed then the data warehouse will also be updated.</a:t>
            </a:r>
          </a:p>
          <a:p>
            <a:pPr marL="457200" lvl="0" indent="-355600" algn="l" rtl="0">
              <a:lnSpc>
                <a:spcPct val="115000"/>
              </a:lnSpc>
              <a:spcBef>
                <a:spcPts val="0"/>
              </a:spcBef>
              <a:spcAft>
                <a:spcPts val="0"/>
              </a:spcAft>
              <a:buClr>
                <a:srgbClr val="333333"/>
              </a:buClr>
              <a:buSzPts val="2000"/>
              <a:buChar char="●"/>
            </a:pPr>
            <a:r>
              <a:rPr lang="en-US" sz="2000" dirty="0">
                <a:solidFill>
                  <a:srgbClr val="333333"/>
                </a:solidFill>
              </a:rPr>
              <a:t>We will use Tableau for our reporting needs.</a:t>
            </a:r>
            <a:endParaRPr sz="2000" dirty="0">
              <a:solidFill>
                <a:srgbClr val="33333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a:spLocks noGrp="1"/>
          </p:cNvSpPr>
          <p:nvPr>
            <p:ph type="ctrTitle"/>
          </p:nvPr>
        </p:nvSpPr>
        <p:spPr>
          <a:xfrm>
            <a:off x="287020" y="458638"/>
            <a:ext cx="8569960" cy="65214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sym typeface="+mn-ea"/>
              </a:rPr>
              <a:t>Roles and responsibilities</a:t>
            </a:r>
          </a:p>
        </p:txBody>
      </p:sp>
      <p:sp>
        <p:nvSpPr>
          <p:cNvPr id="2" name="文本框 1"/>
          <p:cNvSpPr txBox="1"/>
          <p:nvPr/>
        </p:nvSpPr>
        <p:spPr>
          <a:xfrm>
            <a:off x="438150" y="633730"/>
            <a:ext cx="6141720" cy="1384995"/>
          </a:xfrm>
          <a:prstGeom prst="rect">
            <a:avLst/>
          </a:prstGeom>
          <a:noFill/>
        </p:spPr>
        <p:txBody>
          <a:bodyPr wrap="square" rtlCol="0">
            <a:spAutoFit/>
          </a:bodyPr>
          <a:lstStyle/>
          <a:p>
            <a:endParaRPr lang="zh-CN" altLang="en-US" dirty="0"/>
          </a:p>
          <a:p>
            <a:endParaRPr lang="en-US" altLang="zh-CN" dirty="0"/>
          </a:p>
          <a:p>
            <a:endParaRPr lang="en-US" altLang="zh-CN" dirty="0"/>
          </a:p>
          <a:p>
            <a:r>
              <a:rPr lang="en-US" altLang="zh-CN" dirty="0"/>
              <a:t>All datasets are</a:t>
            </a:r>
            <a:r>
              <a:rPr lang="zh-CN" altLang="en-US" dirty="0"/>
              <a:t> from </a:t>
            </a:r>
            <a:r>
              <a:rPr lang="en-US" altLang="zh-CN" dirty="0" err="1"/>
              <a:t>data.ny.gov</a:t>
            </a:r>
            <a:r>
              <a:rPr lang="zh-CN" altLang="en-US" dirty="0"/>
              <a:t>,</a:t>
            </a:r>
          </a:p>
          <a:p>
            <a:endParaRPr lang="zh-CN" altLang="en-US" dirty="0"/>
          </a:p>
          <a:p>
            <a:r>
              <a:rPr lang="en-US" altLang="zh-CN" dirty="0"/>
              <a:t>Links shared previously</a:t>
            </a:r>
            <a:endParaRPr lang="zh-CN" altLang="en-US" dirty="0"/>
          </a:p>
        </p:txBody>
      </p:sp>
      <p:sp>
        <p:nvSpPr>
          <p:cNvPr id="4" name="文本框 3"/>
          <p:cNvSpPr txBox="1"/>
          <p:nvPr/>
        </p:nvSpPr>
        <p:spPr>
          <a:xfrm>
            <a:off x="438150" y="1964660"/>
            <a:ext cx="6741160" cy="3291840"/>
          </a:xfrm>
          <a:prstGeom prst="rect">
            <a:avLst/>
          </a:prstGeom>
          <a:noFill/>
        </p:spPr>
        <p:txBody>
          <a:bodyPr wrap="square" rtlCol="0">
            <a:spAutoFit/>
          </a:bodyPr>
          <a:lstStyle/>
          <a:p>
            <a:pPr algn="l"/>
            <a:r>
              <a:rPr lang="zh-CN" altLang="en-US" sz="1600" b="1" dirty="0"/>
              <a:t>Platform</a:t>
            </a:r>
            <a:r>
              <a:rPr lang="en-US" altLang="zh-CN" sz="1600" b="1" dirty="0"/>
              <a:t>:</a:t>
            </a:r>
            <a:endParaRPr lang="zh-CN" altLang="en-US" sz="1600" b="1" dirty="0"/>
          </a:p>
          <a:p>
            <a:pPr algn="l"/>
            <a:endParaRPr lang="zh-CN" altLang="en-US" sz="1600" dirty="0"/>
          </a:p>
          <a:p>
            <a:pPr algn="l"/>
            <a:r>
              <a:rPr lang="en-US" altLang="zh-CN" sz="1600" b="1" dirty="0"/>
              <a:t>AWS</a:t>
            </a:r>
            <a:r>
              <a:rPr lang="zh-CN" altLang="en-US" sz="1600" b="1" dirty="0"/>
              <a:t> and python code （Te Li）</a:t>
            </a:r>
          </a:p>
          <a:p>
            <a:pPr algn="l"/>
            <a:endParaRPr lang="zh-CN" altLang="en-US" sz="1600" dirty="0"/>
          </a:p>
          <a:p>
            <a:pPr algn="l"/>
            <a:r>
              <a:rPr lang="en-US" altLang="zh-CN" sz="1600" dirty="0"/>
              <a:t>(Python code with unstructured data, S3 buckets, Glue, OLTP)</a:t>
            </a:r>
            <a:endParaRPr lang="zh-CN" altLang="en-US" sz="1600" dirty="0"/>
          </a:p>
          <a:p>
            <a:pPr algn="l"/>
            <a:endParaRPr lang="zh-CN" altLang="en-US" sz="1600" dirty="0"/>
          </a:p>
          <a:p>
            <a:pPr algn="l"/>
            <a:r>
              <a:rPr lang="zh-CN" altLang="en-US" sz="1600" b="1" dirty="0"/>
              <a:t>SQL Data Management（Muhammad）</a:t>
            </a:r>
          </a:p>
          <a:p>
            <a:pPr algn="l"/>
            <a:endParaRPr lang="zh-CN" altLang="en-US" sz="1600" dirty="0"/>
          </a:p>
          <a:p>
            <a:pPr algn="l"/>
            <a:r>
              <a:rPr lang="en-US" altLang="zh-CN" sz="1600" dirty="0"/>
              <a:t>(Architecture Diagram</a:t>
            </a:r>
            <a:r>
              <a:rPr lang="zh-CN" altLang="en-US" sz="1600" dirty="0"/>
              <a:t>, data management</a:t>
            </a:r>
            <a:r>
              <a:rPr lang="en-US" altLang="zh-CN" sz="1600" dirty="0"/>
              <a:t>, DDL, DML, Data warehouse and Tableau</a:t>
            </a:r>
            <a:endParaRPr lang="zh-CN" altLang="en-US" sz="1600" dirty="0"/>
          </a:p>
          <a:p>
            <a:pPr algn="l"/>
            <a:endParaRPr lang="zh-CN" altLang="en-US" sz="1600" dirty="0"/>
          </a:p>
          <a:p>
            <a:pPr algn="l"/>
            <a:r>
              <a:rPr lang="en-US" altLang="zh-CN" sz="1600" b="1" dirty="0"/>
              <a:t>Python code and Data profiling</a:t>
            </a:r>
            <a:r>
              <a:rPr lang="zh-CN" altLang="en-US" sz="1600" b="1" dirty="0"/>
              <a:t>（Kaplan）</a:t>
            </a:r>
            <a:endParaRPr lang="en-US" altLang="zh-CN" sz="1600" b="1" dirty="0"/>
          </a:p>
          <a:p>
            <a:pPr algn="l"/>
            <a:endParaRPr lang="zh-CN" altLang="en-US" sz="160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04289" y="458016"/>
            <a:ext cx="644144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Potential Questions To Be Answered:</a:t>
            </a:r>
          </a:p>
        </p:txBody>
      </p:sp>
      <p:sp>
        <p:nvSpPr>
          <p:cNvPr id="100" name="Google Shape;100;p15"/>
          <p:cNvSpPr txBox="1">
            <a:spLocks noGrp="1"/>
          </p:cNvSpPr>
          <p:nvPr>
            <p:ph type="subTitle" idx="1"/>
          </p:nvPr>
        </p:nvSpPr>
        <p:spPr>
          <a:xfrm>
            <a:off x="92257" y="719456"/>
            <a:ext cx="8529955" cy="45638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br>
              <a:rPr lang="en-US" dirty="0">
                <a:ea typeface="SimSun" panose="02010600030101010101" pitchFamily="2" charset="-122"/>
              </a:rPr>
            </a:br>
            <a:r>
              <a:rPr sz="1400" dirty="0">
                <a:ea typeface="SimSun" panose="02010600030101010101" pitchFamily="2" charset="-122"/>
              </a:rPr>
              <a:t>1. Violators who get tickets are mainly distributed from Monday to Friday, or Saturday and Sunday?</a:t>
            </a:r>
          </a:p>
          <a:p>
            <a:pPr marL="0" lvl="0" indent="0" algn="l" rtl="0">
              <a:spcBef>
                <a:spcPts val="0"/>
              </a:spcBef>
              <a:spcAft>
                <a:spcPts val="0"/>
              </a:spcAft>
              <a:buNone/>
            </a:pPr>
            <a:endParaRPr sz="1400" dirty="0">
              <a:ea typeface="SimSun" panose="02010600030101010101" pitchFamily="2" charset="-122"/>
            </a:endParaRPr>
          </a:p>
          <a:p>
            <a:pPr marL="0" lvl="0" indent="0" algn="l" rtl="0">
              <a:spcBef>
                <a:spcPts val="0"/>
              </a:spcBef>
              <a:spcAft>
                <a:spcPts val="0"/>
              </a:spcAft>
              <a:buNone/>
            </a:pPr>
            <a:r>
              <a:rPr sz="1400" dirty="0">
                <a:ea typeface="SimSun" panose="02010600030101010101" pitchFamily="2" charset="-122"/>
              </a:rPr>
              <a:t>2. What are the common violations of tickets?</a:t>
            </a:r>
          </a:p>
          <a:p>
            <a:pPr marL="0" lvl="0" indent="0" algn="l" rtl="0">
              <a:spcBef>
                <a:spcPts val="0"/>
              </a:spcBef>
              <a:spcAft>
                <a:spcPts val="0"/>
              </a:spcAft>
              <a:buNone/>
            </a:pPr>
            <a:endParaRPr sz="1400" dirty="0">
              <a:ea typeface="SimSun" panose="02010600030101010101" pitchFamily="2" charset="-122"/>
            </a:endParaRPr>
          </a:p>
          <a:p>
            <a:pPr marL="0" lvl="0" indent="0" algn="l" rtl="0">
              <a:spcBef>
                <a:spcPts val="0"/>
              </a:spcBef>
              <a:spcAft>
                <a:spcPts val="0"/>
              </a:spcAft>
              <a:buNone/>
            </a:pPr>
            <a:r>
              <a:rPr sz="1400" dirty="0">
                <a:ea typeface="SimSun" panose="02010600030101010101" pitchFamily="2" charset="-122"/>
              </a:rPr>
              <a:t>3. Which age group is more likely to get a ticket? Below 20, 20-30, 30-40, 40-50, 50-60</a:t>
            </a:r>
          </a:p>
          <a:p>
            <a:pPr marL="0" lvl="0" indent="0" algn="l" rtl="0">
              <a:spcBef>
                <a:spcPts val="0"/>
              </a:spcBef>
              <a:spcAft>
                <a:spcPts val="0"/>
              </a:spcAft>
              <a:buNone/>
            </a:pPr>
            <a:endParaRPr sz="1400" dirty="0">
              <a:ea typeface="SimSun" panose="02010600030101010101" pitchFamily="2" charset="-122"/>
            </a:endParaRPr>
          </a:p>
          <a:p>
            <a:pPr marL="0" lvl="0" indent="0" algn="l" rtl="0">
              <a:spcBef>
                <a:spcPts val="0"/>
              </a:spcBef>
              <a:spcAft>
                <a:spcPts val="0"/>
              </a:spcAft>
              <a:buNone/>
            </a:pPr>
            <a:r>
              <a:rPr sz="1400" dirty="0">
                <a:ea typeface="SimSun" panose="02010600030101010101" pitchFamily="2" charset="-122"/>
              </a:rPr>
              <a:t>4. In which court are the fines mainly concentrated?</a:t>
            </a:r>
          </a:p>
          <a:p>
            <a:pPr marL="0" lvl="0" indent="0" algn="l" rtl="0">
              <a:spcBef>
                <a:spcPts val="0"/>
              </a:spcBef>
              <a:spcAft>
                <a:spcPts val="0"/>
              </a:spcAft>
              <a:buNone/>
            </a:pPr>
            <a:endParaRPr sz="1400" dirty="0">
              <a:ea typeface="SimSun" panose="02010600030101010101" pitchFamily="2" charset="-122"/>
            </a:endParaRPr>
          </a:p>
          <a:p>
            <a:pPr marL="0" lvl="0" indent="0" algn="l" rtl="0">
              <a:spcBef>
                <a:spcPts val="0"/>
              </a:spcBef>
              <a:spcAft>
                <a:spcPts val="0"/>
              </a:spcAft>
              <a:buNone/>
            </a:pPr>
            <a:r>
              <a:rPr sz="1400" dirty="0">
                <a:ea typeface="SimSun" panose="02010600030101010101" pitchFamily="2" charset="-122"/>
              </a:rPr>
              <a:t>5. Men and women, which gender is more likely to get a ticket?</a:t>
            </a:r>
            <a:endParaRPr lang="en-US" sz="1400" dirty="0">
              <a:ea typeface="SimSun" panose="02010600030101010101" pitchFamily="2" charset="-122"/>
            </a:endParaRPr>
          </a:p>
          <a:p>
            <a:pPr marL="0" lvl="0" indent="0" algn="l" rtl="0">
              <a:spcBef>
                <a:spcPts val="0"/>
              </a:spcBef>
              <a:spcAft>
                <a:spcPts val="0"/>
              </a:spcAft>
              <a:buNone/>
            </a:pPr>
            <a:endParaRPr lang="en-US" sz="1400" dirty="0">
              <a:ea typeface="SimSun" panose="02010600030101010101" pitchFamily="2" charset="-122"/>
            </a:endParaRPr>
          </a:p>
          <a:p>
            <a:pPr marL="0" lvl="0" indent="0" algn="l" rtl="0">
              <a:spcBef>
                <a:spcPts val="0"/>
              </a:spcBef>
              <a:spcAft>
                <a:spcPts val="0"/>
              </a:spcAft>
              <a:buNone/>
            </a:pPr>
            <a:r>
              <a:rPr lang="en-US" sz="1400" dirty="0">
                <a:ea typeface="SimSun" panose="02010600030101010101" pitchFamily="2" charset="-122"/>
              </a:rPr>
              <a:t>6. What is the pattern of the tickets, and the motor vehicle crashes?</a:t>
            </a:r>
          </a:p>
          <a:p>
            <a:pPr marL="0" lvl="0" indent="0" algn="l" rtl="0">
              <a:spcBef>
                <a:spcPts val="0"/>
              </a:spcBef>
              <a:spcAft>
                <a:spcPts val="0"/>
              </a:spcAft>
              <a:buNone/>
            </a:pPr>
            <a:endParaRPr lang="en-US" sz="1400" dirty="0">
              <a:ea typeface="SimSun" panose="02010600030101010101" pitchFamily="2" charset="-122"/>
            </a:endParaRPr>
          </a:p>
          <a:p>
            <a:pPr marL="0" lvl="0" indent="0" algn="l" rtl="0">
              <a:spcBef>
                <a:spcPts val="0"/>
              </a:spcBef>
              <a:spcAft>
                <a:spcPts val="0"/>
              </a:spcAft>
              <a:buNone/>
            </a:pPr>
            <a:r>
              <a:rPr lang="en-US" sz="1400" dirty="0">
                <a:ea typeface="SimSun" panose="02010600030101010101" pitchFamily="2" charset="-122"/>
              </a:rPr>
              <a:t>7. What leads accidents, what are those patterns?</a:t>
            </a:r>
            <a:endParaRPr sz="1400" dirty="0">
              <a:ea typeface="SimSun" panose="02010600030101010101" pitchFamily="2" charset="-122"/>
            </a:endParaRPr>
          </a:p>
          <a:p>
            <a:pPr marL="0" lvl="0" indent="0" algn="l" rtl="0">
              <a:spcBef>
                <a:spcPts val="0"/>
              </a:spcBef>
              <a:spcAft>
                <a:spcPts val="0"/>
              </a:spcAft>
              <a:buNone/>
            </a:pPr>
            <a:endParaRPr sz="1400" dirty="0">
              <a:ea typeface="SimSun" panose="02010600030101010101" pitchFamily="2" charset="-122"/>
            </a:endParaRPr>
          </a:p>
          <a:p>
            <a:pPr marL="0" lvl="0" indent="0" algn="l" rtl="0">
              <a:spcBef>
                <a:spcPts val="0"/>
              </a:spcBef>
              <a:spcAft>
                <a:spcPts val="0"/>
              </a:spcAft>
              <a:buNone/>
            </a:pPr>
            <a:r>
              <a:rPr lang="en-US" sz="1400" dirty="0">
                <a:ea typeface="SimSun" panose="02010600030101010101" pitchFamily="2" charset="-122"/>
              </a:rPr>
              <a:t>8. The common trends of the ticket and accident data.  How can people avoid them?</a:t>
            </a:r>
          </a:p>
          <a:p>
            <a:pPr marL="0" lvl="0" indent="0" algn="l" rtl="0">
              <a:spcBef>
                <a:spcPts val="0"/>
              </a:spcBef>
              <a:spcAft>
                <a:spcPts val="0"/>
              </a:spcAft>
              <a:buNone/>
            </a:pPr>
            <a:br>
              <a:rPr lang="en-US" sz="1400" dirty="0">
                <a:ea typeface="SimSun" panose="02010600030101010101" pitchFamily="2" charset="-122"/>
              </a:rPr>
            </a:br>
            <a:r>
              <a:rPr lang="en-US" sz="1400" dirty="0">
                <a:ea typeface="SimSun" panose="02010600030101010101" pitchFamily="2" charset="-122"/>
              </a:rPr>
              <a:t>9. What steps can we suggest for people to be more careful, aware about traffic situations, tickets and motor vehicle accidents which would have an impact on society directly.</a:t>
            </a:r>
          </a:p>
          <a:p>
            <a:pPr marL="0" lvl="0" indent="0" algn="l" rtl="0">
              <a:spcBef>
                <a:spcPts val="0"/>
              </a:spcBef>
              <a:spcAft>
                <a:spcPts val="0"/>
              </a:spcAft>
              <a:buNone/>
            </a:pPr>
            <a:endParaRPr lang="en-US" dirty="0">
              <a:ea typeface="SimSun"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34950" y="582295"/>
            <a:ext cx="867410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Summary of Dataset</a:t>
            </a:r>
          </a:p>
        </p:txBody>
      </p:sp>
      <p:sp>
        <p:nvSpPr>
          <p:cNvPr id="100" name="Google Shape;100;p15"/>
          <p:cNvSpPr txBox="1">
            <a:spLocks noGrp="1"/>
          </p:cNvSpPr>
          <p:nvPr>
            <p:ph type="subTitle" idx="1"/>
          </p:nvPr>
        </p:nvSpPr>
        <p:spPr>
          <a:xfrm>
            <a:off x="359410" y="1781810"/>
            <a:ext cx="6236335" cy="3236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lang="zh-CN" sz="1200" dirty="0">
              <a:solidFill>
                <a:schemeClr val="accent5"/>
              </a:solidFill>
              <a:ea typeface="SimSun" panose="02010600030101010101" pitchFamily="2" charset="-122"/>
            </a:endParaRPr>
          </a:p>
        </p:txBody>
      </p:sp>
      <p:sp>
        <p:nvSpPr>
          <p:cNvPr id="2" name="TextBox 1">
            <a:extLst>
              <a:ext uri="{FF2B5EF4-FFF2-40B4-BE49-F238E27FC236}">
                <a16:creationId xmlns:a16="http://schemas.microsoft.com/office/drawing/2014/main" id="{282F6FD5-8153-5DBF-C50A-CDCAD901D00A}"/>
              </a:ext>
            </a:extLst>
          </p:cNvPr>
          <p:cNvSpPr txBox="1"/>
          <p:nvPr/>
        </p:nvSpPr>
        <p:spPr>
          <a:xfrm>
            <a:off x="2404533" y="2269067"/>
            <a:ext cx="184731" cy="307777"/>
          </a:xfrm>
          <a:prstGeom prst="rect">
            <a:avLst/>
          </a:prstGeom>
          <a:noFill/>
        </p:spPr>
        <p:txBody>
          <a:bodyPr wrap="none" rtlCol="0">
            <a:spAutoFit/>
          </a:bodyPr>
          <a:lstStyle/>
          <a:p>
            <a:endParaRPr lang="en-US"/>
          </a:p>
        </p:txBody>
      </p:sp>
      <p:pic>
        <p:nvPicPr>
          <p:cNvPr id="4" name="Graphic 3" descr="Folder Search outline">
            <a:extLst>
              <a:ext uri="{FF2B5EF4-FFF2-40B4-BE49-F238E27FC236}">
                <a16:creationId xmlns:a16="http://schemas.microsoft.com/office/drawing/2014/main" id="{923A2255-E9B5-2A10-3138-9A22B7834C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1852" y="467360"/>
            <a:ext cx="914400" cy="914400"/>
          </a:xfrm>
          <a:prstGeom prst="rect">
            <a:avLst/>
          </a:prstGeom>
        </p:spPr>
      </p:pic>
      <p:cxnSp>
        <p:nvCxnSpPr>
          <p:cNvPr id="7" name="Straight Arrow Connector 6">
            <a:extLst>
              <a:ext uri="{FF2B5EF4-FFF2-40B4-BE49-F238E27FC236}">
                <a16:creationId xmlns:a16="http://schemas.microsoft.com/office/drawing/2014/main" id="{43DF0093-3EB8-0A84-C561-18ECC591CD9C}"/>
              </a:ext>
            </a:extLst>
          </p:cNvPr>
          <p:cNvCxnSpPr>
            <a:cxnSpLocks/>
          </p:cNvCxnSpPr>
          <p:nvPr/>
        </p:nvCxnSpPr>
        <p:spPr>
          <a:xfrm flipH="1">
            <a:off x="1702947" y="924560"/>
            <a:ext cx="2014288" cy="530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599EBC3-532D-1428-504E-A7565D85B876}"/>
              </a:ext>
            </a:extLst>
          </p:cNvPr>
          <p:cNvGrpSpPr/>
          <p:nvPr/>
        </p:nvGrpSpPr>
        <p:grpSpPr>
          <a:xfrm>
            <a:off x="211477" y="1602841"/>
            <a:ext cx="1857375" cy="713798"/>
            <a:chOff x="0" y="1140020"/>
            <a:chExt cx="1857375" cy="713798"/>
          </a:xfrm>
        </p:grpSpPr>
        <p:sp>
          <p:nvSpPr>
            <p:cNvPr id="13" name="Rectangle 12">
              <a:extLst>
                <a:ext uri="{FF2B5EF4-FFF2-40B4-BE49-F238E27FC236}">
                  <a16:creationId xmlns:a16="http://schemas.microsoft.com/office/drawing/2014/main" id="{197298CF-44E8-9F10-D4FE-3BDB3B3CAD0D}"/>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6A98DD11-D614-3F9C-3985-693246617BE8}"/>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dirty="0"/>
                <a:t>Traffic Tickets Issued: Four Year Window</a:t>
              </a:r>
              <a:endParaRPr lang="en-US" sz="1500" kern="1200" dirty="0"/>
            </a:p>
          </p:txBody>
        </p:sp>
      </p:grpSp>
      <p:pic>
        <p:nvPicPr>
          <p:cNvPr id="19" name="Picture 18">
            <a:extLst>
              <a:ext uri="{FF2B5EF4-FFF2-40B4-BE49-F238E27FC236}">
                <a16:creationId xmlns:a16="http://schemas.microsoft.com/office/drawing/2014/main" id="{3680302F-BA54-3200-E8D9-64D8FEBB6E10}"/>
              </a:ext>
            </a:extLst>
          </p:cNvPr>
          <p:cNvPicPr>
            <a:picLocks noChangeAspect="1"/>
          </p:cNvPicPr>
          <p:nvPr/>
        </p:nvPicPr>
        <p:blipFill>
          <a:blip r:embed="rId6"/>
          <a:stretch>
            <a:fillRect/>
          </a:stretch>
        </p:blipFill>
        <p:spPr>
          <a:xfrm>
            <a:off x="421971" y="2406124"/>
            <a:ext cx="1403171" cy="2696289"/>
          </a:xfrm>
          <a:prstGeom prst="rect">
            <a:avLst/>
          </a:prstGeom>
        </p:spPr>
      </p:pic>
      <p:grpSp>
        <p:nvGrpSpPr>
          <p:cNvPr id="22" name="Group 21">
            <a:extLst>
              <a:ext uri="{FF2B5EF4-FFF2-40B4-BE49-F238E27FC236}">
                <a16:creationId xmlns:a16="http://schemas.microsoft.com/office/drawing/2014/main" id="{B4C05DA4-4A7C-1B50-3A69-464584E6E32D}"/>
              </a:ext>
            </a:extLst>
          </p:cNvPr>
          <p:cNvGrpSpPr/>
          <p:nvPr/>
        </p:nvGrpSpPr>
        <p:grpSpPr>
          <a:xfrm>
            <a:off x="2474923" y="1601713"/>
            <a:ext cx="1857375" cy="713798"/>
            <a:chOff x="0" y="1140020"/>
            <a:chExt cx="1857375" cy="713798"/>
          </a:xfrm>
        </p:grpSpPr>
        <p:sp>
          <p:nvSpPr>
            <p:cNvPr id="23" name="Rectangle 22">
              <a:extLst>
                <a:ext uri="{FF2B5EF4-FFF2-40B4-BE49-F238E27FC236}">
                  <a16:creationId xmlns:a16="http://schemas.microsoft.com/office/drawing/2014/main" id="{AB2F43EA-B1A2-C162-455E-1DEC32E2DC06}"/>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9B9C2B68-7692-609E-2EB2-DC840ADBB51E}"/>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r>
                <a:rPr lang="en-US" sz="1200" b="1" dirty="0"/>
                <a:t>Motor Vehicle Crashes - Violation Information: Three Year Window</a:t>
              </a:r>
            </a:p>
          </p:txBody>
        </p:sp>
      </p:grpSp>
      <p:grpSp>
        <p:nvGrpSpPr>
          <p:cNvPr id="25" name="Group 24">
            <a:extLst>
              <a:ext uri="{FF2B5EF4-FFF2-40B4-BE49-F238E27FC236}">
                <a16:creationId xmlns:a16="http://schemas.microsoft.com/office/drawing/2014/main" id="{A8F5463D-BC08-D0D7-9325-28D058941CCB}"/>
              </a:ext>
            </a:extLst>
          </p:cNvPr>
          <p:cNvGrpSpPr/>
          <p:nvPr/>
        </p:nvGrpSpPr>
        <p:grpSpPr>
          <a:xfrm>
            <a:off x="4738370" y="1493222"/>
            <a:ext cx="1857375" cy="713798"/>
            <a:chOff x="0" y="1140020"/>
            <a:chExt cx="1857375" cy="713798"/>
          </a:xfrm>
        </p:grpSpPr>
        <p:sp>
          <p:nvSpPr>
            <p:cNvPr id="26" name="Rectangle 25">
              <a:extLst>
                <a:ext uri="{FF2B5EF4-FFF2-40B4-BE49-F238E27FC236}">
                  <a16:creationId xmlns:a16="http://schemas.microsoft.com/office/drawing/2014/main" id="{E8937137-F2EB-35A4-CC50-754857FF6998}"/>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83CB8248-0DA9-04EE-1126-9552A4859D94}"/>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r>
                <a:rPr lang="en-US" sz="1200" b="1" dirty="0"/>
                <a:t>Motor Vehicle Crashes - Individual Information: Three Year Window</a:t>
              </a:r>
            </a:p>
          </p:txBody>
        </p:sp>
      </p:grpSp>
      <p:grpSp>
        <p:nvGrpSpPr>
          <p:cNvPr id="28" name="Group 27">
            <a:extLst>
              <a:ext uri="{FF2B5EF4-FFF2-40B4-BE49-F238E27FC236}">
                <a16:creationId xmlns:a16="http://schemas.microsoft.com/office/drawing/2014/main" id="{5FD88F6A-3081-DC96-65B5-564703B4F8D7}"/>
              </a:ext>
            </a:extLst>
          </p:cNvPr>
          <p:cNvGrpSpPr/>
          <p:nvPr/>
        </p:nvGrpSpPr>
        <p:grpSpPr>
          <a:xfrm>
            <a:off x="6881674" y="1493222"/>
            <a:ext cx="1857375" cy="713798"/>
            <a:chOff x="0" y="1140020"/>
            <a:chExt cx="1857375" cy="713798"/>
          </a:xfrm>
        </p:grpSpPr>
        <p:sp>
          <p:nvSpPr>
            <p:cNvPr id="29" name="Rectangle 28">
              <a:extLst>
                <a:ext uri="{FF2B5EF4-FFF2-40B4-BE49-F238E27FC236}">
                  <a16:creationId xmlns:a16="http://schemas.microsoft.com/office/drawing/2014/main" id="{240FC415-DF01-E09B-0DCC-53DEAD594795}"/>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4A56671D-210B-B451-A5A9-F9C2D3C5312B}"/>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r>
                <a:rPr lang="en-US" sz="1200" b="1" dirty="0"/>
                <a:t>Motor Vehicle Crashes - Vehicle Information: Three Year Window</a:t>
              </a:r>
            </a:p>
          </p:txBody>
        </p:sp>
      </p:grpSp>
      <p:pic>
        <p:nvPicPr>
          <p:cNvPr id="20" name="Picture 19">
            <a:extLst>
              <a:ext uri="{FF2B5EF4-FFF2-40B4-BE49-F238E27FC236}">
                <a16:creationId xmlns:a16="http://schemas.microsoft.com/office/drawing/2014/main" id="{EE5402F0-F1A8-D5C0-751D-152150FC0007}"/>
              </a:ext>
            </a:extLst>
          </p:cNvPr>
          <p:cNvPicPr>
            <a:picLocks noChangeAspect="1"/>
          </p:cNvPicPr>
          <p:nvPr/>
        </p:nvPicPr>
        <p:blipFill>
          <a:blip r:embed="rId7"/>
          <a:stretch>
            <a:fillRect/>
          </a:stretch>
        </p:blipFill>
        <p:spPr>
          <a:xfrm>
            <a:off x="2496898" y="2642243"/>
            <a:ext cx="1752600" cy="1358900"/>
          </a:xfrm>
          <a:prstGeom prst="rect">
            <a:avLst/>
          </a:prstGeom>
        </p:spPr>
      </p:pic>
      <p:pic>
        <p:nvPicPr>
          <p:cNvPr id="21" name="Picture 20">
            <a:extLst>
              <a:ext uri="{FF2B5EF4-FFF2-40B4-BE49-F238E27FC236}">
                <a16:creationId xmlns:a16="http://schemas.microsoft.com/office/drawing/2014/main" id="{D1F17C7F-35DB-0179-EE95-9E2D174B3BC4}"/>
              </a:ext>
            </a:extLst>
          </p:cNvPr>
          <p:cNvPicPr>
            <a:picLocks noChangeAspect="1"/>
          </p:cNvPicPr>
          <p:nvPr/>
        </p:nvPicPr>
        <p:blipFill>
          <a:blip r:embed="rId8"/>
          <a:stretch>
            <a:fillRect/>
          </a:stretch>
        </p:blipFill>
        <p:spPr>
          <a:xfrm>
            <a:off x="5098883" y="2287946"/>
            <a:ext cx="924229" cy="2836672"/>
          </a:xfrm>
          <a:prstGeom prst="rect">
            <a:avLst/>
          </a:prstGeom>
        </p:spPr>
      </p:pic>
      <p:pic>
        <p:nvPicPr>
          <p:cNvPr id="31" name="Picture 30">
            <a:extLst>
              <a:ext uri="{FF2B5EF4-FFF2-40B4-BE49-F238E27FC236}">
                <a16:creationId xmlns:a16="http://schemas.microsoft.com/office/drawing/2014/main" id="{DD5DC4A6-B5A3-60B6-E492-45B6CBC7C038}"/>
              </a:ext>
            </a:extLst>
          </p:cNvPr>
          <p:cNvPicPr>
            <a:picLocks noChangeAspect="1"/>
          </p:cNvPicPr>
          <p:nvPr/>
        </p:nvPicPr>
        <p:blipFill>
          <a:blip r:embed="rId9"/>
          <a:stretch>
            <a:fillRect/>
          </a:stretch>
        </p:blipFill>
        <p:spPr>
          <a:xfrm>
            <a:off x="7084797" y="2269066"/>
            <a:ext cx="1285780" cy="2874433"/>
          </a:xfrm>
          <a:prstGeom prst="rect">
            <a:avLst/>
          </a:prstGeom>
        </p:spPr>
      </p:pic>
      <p:cxnSp>
        <p:nvCxnSpPr>
          <p:cNvPr id="35" name="Straight Arrow Connector 34">
            <a:extLst>
              <a:ext uri="{FF2B5EF4-FFF2-40B4-BE49-F238E27FC236}">
                <a16:creationId xmlns:a16="http://schemas.microsoft.com/office/drawing/2014/main" id="{6E52A526-2607-1CC3-D827-E596C098ADFF}"/>
              </a:ext>
            </a:extLst>
          </p:cNvPr>
          <p:cNvCxnSpPr>
            <a:cxnSpLocks/>
          </p:cNvCxnSpPr>
          <p:nvPr/>
        </p:nvCxnSpPr>
        <p:spPr>
          <a:xfrm flipH="1">
            <a:off x="3373198" y="1038496"/>
            <a:ext cx="754536" cy="416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FCB13B4-1730-8D11-43EC-19BD0804C93C}"/>
              </a:ext>
            </a:extLst>
          </p:cNvPr>
          <p:cNvCxnSpPr>
            <a:cxnSpLocks/>
          </p:cNvCxnSpPr>
          <p:nvPr/>
        </p:nvCxnSpPr>
        <p:spPr>
          <a:xfrm>
            <a:off x="4949268" y="961904"/>
            <a:ext cx="822597" cy="41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EB0B69-2315-0966-1412-27594EC67D4E}"/>
              </a:ext>
            </a:extLst>
          </p:cNvPr>
          <p:cNvCxnSpPr>
            <a:cxnSpLocks/>
          </p:cNvCxnSpPr>
          <p:nvPr/>
        </p:nvCxnSpPr>
        <p:spPr>
          <a:xfrm>
            <a:off x="5032284" y="825876"/>
            <a:ext cx="2312733" cy="394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ctrTitle"/>
          </p:nvPr>
        </p:nvSpPr>
        <p:spPr>
          <a:xfrm>
            <a:off x="234950" y="582295"/>
            <a:ext cx="8674100" cy="3994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200" dirty="0"/>
              <a:t>Summary of Dataset</a:t>
            </a:r>
          </a:p>
        </p:txBody>
      </p:sp>
      <p:sp>
        <p:nvSpPr>
          <p:cNvPr id="100" name="Google Shape;100;p15"/>
          <p:cNvSpPr txBox="1">
            <a:spLocks noGrp="1"/>
          </p:cNvSpPr>
          <p:nvPr>
            <p:ph type="subTitle" idx="1"/>
          </p:nvPr>
        </p:nvSpPr>
        <p:spPr>
          <a:xfrm>
            <a:off x="359410" y="1781810"/>
            <a:ext cx="6236335" cy="32365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lang="zh-CN" sz="1200" dirty="0">
              <a:solidFill>
                <a:schemeClr val="accent5"/>
              </a:solidFill>
              <a:ea typeface="SimSun" panose="02010600030101010101" pitchFamily="2" charset="-122"/>
            </a:endParaRPr>
          </a:p>
        </p:txBody>
      </p:sp>
      <p:sp>
        <p:nvSpPr>
          <p:cNvPr id="2" name="TextBox 1">
            <a:extLst>
              <a:ext uri="{FF2B5EF4-FFF2-40B4-BE49-F238E27FC236}">
                <a16:creationId xmlns:a16="http://schemas.microsoft.com/office/drawing/2014/main" id="{282F6FD5-8153-5DBF-C50A-CDCAD901D00A}"/>
              </a:ext>
            </a:extLst>
          </p:cNvPr>
          <p:cNvSpPr txBox="1"/>
          <p:nvPr/>
        </p:nvSpPr>
        <p:spPr>
          <a:xfrm>
            <a:off x="2404533" y="2269067"/>
            <a:ext cx="184731" cy="307777"/>
          </a:xfrm>
          <a:prstGeom prst="rect">
            <a:avLst/>
          </a:prstGeom>
          <a:noFill/>
        </p:spPr>
        <p:txBody>
          <a:bodyPr wrap="none" rtlCol="0">
            <a:spAutoFit/>
          </a:bodyPr>
          <a:lstStyle/>
          <a:p>
            <a:endParaRPr lang="en-US"/>
          </a:p>
        </p:txBody>
      </p:sp>
      <p:pic>
        <p:nvPicPr>
          <p:cNvPr id="4" name="Graphic 3" descr="Folder Search outline">
            <a:extLst>
              <a:ext uri="{FF2B5EF4-FFF2-40B4-BE49-F238E27FC236}">
                <a16:creationId xmlns:a16="http://schemas.microsoft.com/office/drawing/2014/main" id="{923A2255-E9B5-2A10-3138-9A22B7834C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51852" y="467360"/>
            <a:ext cx="914400" cy="914400"/>
          </a:xfrm>
          <a:prstGeom prst="rect">
            <a:avLst/>
          </a:prstGeom>
        </p:spPr>
      </p:pic>
      <p:cxnSp>
        <p:nvCxnSpPr>
          <p:cNvPr id="7" name="Straight Arrow Connector 6">
            <a:extLst>
              <a:ext uri="{FF2B5EF4-FFF2-40B4-BE49-F238E27FC236}">
                <a16:creationId xmlns:a16="http://schemas.microsoft.com/office/drawing/2014/main" id="{43DF0093-3EB8-0A84-C561-18ECC591CD9C}"/>
              </a:ext>
            </a:extLst>
          </p:cNvPr>
          <p:cNvCxnSpPr>
            <a:cxnSpLocks/>
          </p:cNvCxnSpPr>
          <p:nvPr/>
        </p:nvCxnSpPr>
        <p:spPr>
          <a:xfrm flipH="1">
            <a:off x="1702947" y="924560"/>
            <a:ext cx="2014288" cy="530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C599EBC3-532D-1428-504E-A7565D85B876}"/>
              </a:ext>
            </a:extLst>
          </p:cNvPr>
          <p:cNvGrpSpPr/>
          <p:nvPr/>
        </p:nvGrpSpPr>
        <p:grpSpPr>
          <a:xfrm>
            <a:off x="211477" y="1602841"/>
            <a:ext cx="1857375" cy="713798"/>
            <a:chOff x="0" y="1140020"/>
            <a:chExt cx="1857375" cy="713798"/>
          </a:xfrm>
        </p:grpSpPr>
        <p:sp>
          <p:nvSpPr>
            <p:cNvPr id="13" name="Rectangle 12">
              <a:extLst>
                <a:ext uri="{FF2B5EF4-FFF2-40B4-BE49-F238E27FC236}">
                  <a16:creationId xmlns:a16="http://schemas.microsoft.com/office/drawing/2014/main" id="{197298CF-44E8-9F10-D4FE-3BDB3B3CAD0D}"/>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TextBox 13">
              <a:extLst>
                <a:ext uri="{FF2B5EF4-FFF2-40B4-BE49-F238E27FC236}">
                  <a16:creationId xmlns:a16="http://schemas.microsoft.com/office/drawing/2014/main" id="{6A98DD11-D614-3F9C-3985-693246617BE8}"/>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pPr marL="0" lvl="0" indent="0" algn="ctr" defTabSz="666750">
                <a:lnSpc>
                  <a:spcPct val="90000"/>
                </a:lnSpc>
                <a:spcBef>
                  <a:spcPct val="0"/>
                </a:spcBef>
                <a:spcAft>
                  <a:spcPct val="35000"/>
                </a:spcAft>
                <a:buNone/>
              </a:pPr>
              <a:r>
                <a:rPr lang="en-US" sz="1500" b="1" i="0" kern="1200" dirty="0"/>
                <a:t>Traffic Tickets Issued: Four Year Window</a:t>
              </a:r>
              <a:endParaRPr lang="en-US" sz="1500" kern="1200" dirty="0"/>
            </a:p>
          </p:txBody>
        </p:sp>
      </p:grpSp>
      <p:grpSp>
        <p:nvGrpSpPr>
          <p:cNvPr id="22" name="Group 21">
            <a:extLst>
              <a:ext uri="{FF2B5EF4-FFF2-40B4-BE49-F238E27FC236}">
                <a16:creationId xmlns:a16="http://schemas.microsoft.com/office/drawing/2014/main" id="{B4C05DA4-4A7C-1B50-3A69-464584E6E32D}"/>
              </a:ext>
            </a:extLst>
          </p:cNvPr>
          <p:cNvGrpSpPr/>
          <p:nvPr/>
        </p:nvGrpSpPr>
        <p:grpSpPr>
          <a:xfrm>
            <a:off x="2474923" y="1601713"/>
            <a:ext cx="1857375" cy="713798"/>
            <a:chOff x="0" y="1140020"/>
            <a:chExt cx="1857375" cy="713798"/>
          </a:xfrm>
        </p:grpSpPr>
        <p:sp>
          <p:nvSpPr>
            <p:cNvPr id="23" name="Rectangle 22">
              <a:extLst>
                <a:ext uri="{FF2B5EF4-FFF2-40B4-BE49-F238E27FC236}">
                  <a16:creationId xmlns:a16="http://schemas.microsoft.com/office/drawing/2014/main" id="{AB2F43EA-B1A2-C162-455E-1DEC32E2DC06}"/>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xtBox 23">
              <a:extLst>
                <a:ext uri="{FF2B5EF4-FFF2-40B4-BE49-F238E27FC236}">
                  <a16:creationId xmlns:a16="http://schemas.microsoft.com/office/drawing/2014/main" id="{9B9C2B68-7692-609E-2EB2-DC840ADBB51E}"/>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r>
                <a:rPr lang="en-US" sz="1200" b="1" dirty="0"/>
                <a:t>Motor Vehicle Crashes - Violation Information: Three Year Window</a:t>
              </a:r>
            </a:p>
          </p:txBody>
        </p:sp>
      </p:grpSp>
      <p:grpSp>
        <p:nvGrpSpPr>
          <p:cNvPr id="25" name="Group 24">
            <a:extLst>
              <a:ext uri="{FF2B5EF4-FFF2-40B4-BE49-F238E27FC236}">
                <a16:creationId xmlns:a16="http://schemas.microsoft.com/office/drawing/2014/main" id="{A8F5463D-BC08-D0D7-9325-28D058941CCB}"/>
              </a:ext>
            </a:extLst>
          </p:cNvPr>
          <p:cNvGrpSpPr/>
          <p:nvPr/>
        </p:nvGrpSpPr>
        <p:grpSpPr>
          <a:xfrm>
            <a:off x="4738370" y="1493222"/>
            <a:ext cx="1857375" cy="713798"/>
            <a:chOff x="0" y="1140020"/>
            <a:chExt cx="1857375" cy="713798"/>
          </a:xfrm>
        </p:grpSpPr>
        <p:sp>
          <p:nvSpPr>
            <p:cNvPr id="26" name="Rectangle 25">
              <a:extLst>
                <a:ext uri="{FF2B5EF4-FFF2-40B4-BE49-F238E27FC236}">
                  <a16:creationId xmlns:a16="http://schemas.microsoft.com/office/drawing/2014/main" id="{E8937137-F2EB-35A4-CC50-754857FF6998}"/>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TextBox 26">
              <a:extLst>
                <a:ext uri="{FF2B5EF4-FFF2-40B4-BE49-F238E27FC236}">
                  <a16:creationId xmlns:a16="http://schemas.microsoft.com/office/drawing/2014/main" id="{83CB8248-0DA9-04EE-1126-9552A4859D94}"/>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r>
                <a:rPr lang="en-US" sz="1200" b="1" dirty="0"/>
                <a:t>Motor Vehicle Crashes - Individual Information: Three Year Window</a:t>
              </a:r>
            </a:p>
          </p:txBody>
        </p:sp>
      </p:grpSp>
      <p:grpSp>
        <p:nvGrpSpPr>
          <p:cNvPr id="28" name="Group 27">
            <a:extLst>
              <a:ext uri="{FF2B5EF4-FFF2-40B4-BE49-F238E27FC236}">
                <a16:creationId xmlns:a16="http://schemas.microsoft.com/office/drawing/2014/main" id="{5FD88F6A-3081-DC96-65B5-564703B4F8D7}"/>
              </a:ext>
            </a:extLst>
          </p:cNvPr>
          <p:cNvGrpSpPr/>
          <p:nvPr/>
        </p:nvGrpSpPr>
        <p:grpSpPr>
          <a:xfrm>
            <a:off x="6881674" y="1493222"/>
            <a:ext cx="1857375" cy="713798"/>
            <a:chOff x="0" y="1140020"/>
            <a:chExt cx="1857375" cy="713798"/>
          </a:xfrm>
        </p:grpSpPr>
        <p:sp>
          <p:nvSpPr>
            <p:cNvPr id="29" name="Rectangle 28">
              <a:extLst>
                <a:ext uri="{FF2B5EF4-FFF2-40B4-BE49-F238E27FC236}">
                  <a16:creationId xmlns:a16="http://schemas.microsoft.com/office/drawing/2014/main" id="{240FC415-DF01-E09B-0DCC-53DEAD594795}"/>
                </a:ext>
              </a:extLst>
            </p:cNvPr>
            <p:cNvSpPr/>
            <p:nvPr/>
          </p:nvSpPr>
          <p:spPr>
            <a:xfrm>
              <a:off x="0" y="1140020"/>
              <a:ext cx="1857375" cy="713798"/>
            </a:xfrm>
            <a:prstGeom prst="rect">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TextBox 29">
              <a:extLst>
                <a:ext uri="{FF2B5EF4-FFF2-40B4-BE49-F238E27FC236}">
                  <a16:creationId xmlns:a16="http://schemas.microsoft.com/office/drawing/2014/main" id="{4A56671D-210B-B451-A5A9-F9C2D3C5312B}"/>
                </a:ext>
              </a:extLst>
            </p:cNvPr>
            <p:cNvSpPr txBox="1"/>
            <p:nvPr/>
          </p:nvSpPr>
          <p:spPr>
            <a:xfrm>
              <a:off x="0" y="1140020"/>
              <a:ext cx="1857375" cy="713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60960" rIns="106680" bIns="60960" numCol="1" spcCol="1270" anchor="ctr" anchorCtr="0">
              <a:noAutofit/>
            </a:bodyPr>
            <a:lstStyle/>
            <a:p>
              <a:r>
                <a:rPr lang="en-US" sz="1200" b="1" dirty="0"/>
                <a:t>Motor Vehicle Crashes - Vehicle Information: Three Year Window</a:t>
              </a:r>
            </a:p>
          </p:txBody>
        </p:sp>
      </p:grpSp>
      <p:cxnSp>
        <p:nvCxnSpPr>
          <p:cNvPr id="35" name="Straight Arrow Connector 34">
            <a:extLst>
              <a:ext uri="{FF2B5EF4-FFF2-40B4-BE49-F238E27FC236}">
                <a16:creationId xmlns:a16="http://schemas.microsoft.com/office/drawing/2014/main" id="{6E52A526-2607-1CC3-D827-E596C098ADFF}"/>
              </a:ext>
            </a:extLst>
          </p:cNvPr>
          <p:cNvCxnSpPr>
            <a:cxnSpLocks/>
          </p:cNvCxnSpPr>
          <p:nvPr/>
        </p:nvCxnSpPr>
        <p:spPr>
          <a:xfrm flipH="1">
            <a:off x="3373198" y="1038496"/>
            <a:ext cx="754536" cy="416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FCB13B4-1730-8D11-43EC-19BD0804C93C}"/>
              </a:ext>
            </a:extLst>
          </p:cNvPr>
          <p:cNvCxnSpPr>
            <a:cxnSpLocks/>
          </p:cNvCxnSpPr>
          <p:nvPr/>
        </p:nvCxnSpPr>
        <p:spPr>
          <a:xfrm>
            <a:off x="4949268" y="961904"/>
            <a:ext cx="822597" cy="411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4EB0B69-2315-0966-1412-27594EC67D4E}"/>
              </a:ext>
            </a:extLst>
          </p:cNvPr>
          <p:cNvCxnSpPr>
            <a:cxnSpLocks/>
          </p:cNvCxnSpPr>
          <p:nvPr/>
        </p:nvCxnSpPr>
        <p:spPr>
          <a:xfrm>
            <a:off x="5032284" y="825876"/>
            <a:ext cx="2312733" cy="394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91562A1E-0714-1FF3-B2D4-6C57D3D953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604099"/>
            <a:ext cx="3044268" cy="19062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102EBA3-EA22-D3AD-0BEA-42C8463B12E9}"/>
              </a:ext>
            </a:extLst>
          </p:cNvPr>
          <p:cNvPicPr>
            <a:picLocks noChangeAspect="1"/>
          </p:cNvPicPr>
          <p:nvPr/>
        </p:nvPicPr>
        <p:blipFill>
          <a:blip r:embed="rId6"/>
          <a:stretch>
            <a:fillRect/>
          </a:stretch>
        </p:blipFill>
        <p:spPr>
          <a:xfrm>
            <a:off x="1032434" y="2715561"/>
            <a:ext cx="5067300" cy="1104900"/>
          </a:xfrm>
          <a:prstGeom prst="rect">
            <a:avLst/>
          </a:prstGeom>
        </p:spPr>
      </p:pic>
      <p:pic>
        <p:nvPicPr>
          <p:cNvPr id="5" name="Picture 4">
            <a:extLst>
              <a:ext uri="{FF2B5EF4-FFF2-40B4-BE49-F238E27FC236}">
                <a16:creationId xmlns:a16="http://schemas.microsoft.com/office/drawing/2014/main" id="{1AC5D4D5-5649-734D-36B0-9DBB64CB3D4A}"/>
              </a:ext>
            </a:extLst>
          </p:cNvPr>
          <p:cNvPicPr>
            <a:picLocks noChangeAspect="1"/>
          </p:cNvPicPr>
          <p:nvPr/>
        </p:nvPicPr>
        <p:blipFill>
          <a:blip r:embed="rId7"/>
          <a:stretch>
            <a:fillRect/>
          </a:stretch>
        </p:blipFill>
        <p:spPr>
          <a:xfrm>
            <a:off x="4514548" y="2420726"/>
            <a:ext cx="4224501" cy="2546828"/>
          </a:xfrm>
          <a:prstGeom prst="rect">
            <a:avLst/>
          </a:prstGeom>
        </p:spPr>
      </p:pic>
    </p:spTree>
    <p:extLst>
      <p:ext uri="{BB962C8B-B14F-4D97-AF65-F5344CB8AC3E}">
        <p14:creationId xmlns:p14="http://schemas.microsoft.com/office/powerpoint/2010/main" val="79022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236219" y="621030"/>
            <a:ext cx="3178619" cy="55372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dirty="0"/>
              <a:t>Architecture Diagram</a:t>
            </a:r>
            <a:endParaRPr sz="2200" dirty="0"/>
          </a:p>
        </p:txBody>
      </p:sp>
      <p:pic>
        <p:nvPicPr>
          <p:cNvPr id="5" name="Picture 4"/>
          <p:cNvPicPr>
            <a:picLocks noChangeAspect="1"/>
          </p:cNvPicPr>
          <p:nvPr/>
        </p:nvPicPr>
        <p:blipFill>
          <a:blip r:embed="rId3"/>
          <a:stretch>
            <a:fillRect/>
          </a:stretch>
        </p:blipFill>
        <p:spPr>
          <a:xfrm>
            <a:off x="825181" y="1306285"/>
            <a:ext cx="7265626" cy="354551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jYyNDBkMjFlZTRlYTQ0OWFlMDFmZTNmOTEyMDBiZTQ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962,&quot;width&quot;:10447}"/>
</p:tagLst>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themeOverride>
</file>

<file path=docProps/app.xml><?xml version="1.0" encoding="utf-8"?>
<Properties xmlns="http://schemas.openxmlformats.org/officeDocument/2006/extended-properties" xmlns:vt="http://schemas.openxmlformats.org/officeDocument/2006/docPropsVTypes">
  <Template/>
  <TotalTime>147</TotalTime>
  <Words>1281</Words>
  <Application>Microsoft Macintosh PowerPoint</Application>
  <PresentationFormat>On-screen Show (16:9)</PresentationFormat>
  <Paragraphs>201</Paragraphs>
  <Slides>31</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Times New Roman</vt:lpstr>
      <vt:lpstr>Lato</vt:lpstr>
      <vt:lpstr>Arial</vt:lpstr>
      <vt:lpstr>Raleway</vt:lpstr>
      <vt:lpstr>Streamline</vt:lpstr>
      <vt:lpstr>Data Analysis of New York Traffic Tickets and Motor Vehicle Crashes.</vt:lpstr>
      <vt:lpstr>Table of Contents:</vt:lpstr>
      <vt:lpstr>Introduction</vt:lpstr>
      <vt:lpstr>Project strategy:</vt:lpstr>
      <vt:lpstr>Roles and responsibilities</vt:lpstr>
      <vt:lpstr>Potential Questions To Be Answered:</vt:lpstr>
      <vt:lpstr>Summary of Dataset</vt:lpstr>
      <vt:lpstr>Summary of Dataset</vt:lpstr>
      <vt:lpstr>Architecture Diagram</vt:lpstr>
      <vt:lpstr>Amazon Web Services</vt:lpstr>
      <vt:lpstr>Amazon Web Services</vt:lpstr>
      <vt:lpstr>Amazon Web Services</vt:lpstr>
      <vt:lpstr>Amazon Web Services</vt:lpstr>
      <vt:lpstr>Amazon Web Services</vt:lpstr>
      <vt:lpstr>Amazon Web Services</vt:lpstr>
      <vt:lpstr>Amazon Web Services</vt:lpstr>
      <vt:lpstr>Amazon Web Services</vt:lpstr>
      <vt:lpstr>Amazon Web Services</vt:lpstr>
      <vt:lpstr>Amazon Web Services</vt:lpstr>
      <vt:lpstr>Amazon Web Services</vt:lpstr>
      <vt:lpstr>Amazon Web Services</vt:lpstr>
      <vt:lpstr>Amazon Web Services</vt:lpstr>
      <vt:lpstr>OLTP ERD</vt:lpstr>
      <vt:lpstr>OLAP ERD</vt:lpstr>
      <vt:lpstr>Tableau Dashboard #1 (Tickets data vs crash data)</vt:lpstr>
      <vt:lpstr>Tableau Dashboard 2 (crash tickets with individual stats)</vt:lpstr>
      <vt:lpstr>Problems Faced:</vt:lpstr>
      <vt:lpstr>Potential Use Cases/User Profiles</vt:lpstr>
      <vt:lpstr>Conclusion</vt:lpstr>
      <vt:lpstr>Reference</vt:lpstr>
      <vt:lpstr>Thank you   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food restaurants  vs population</dc:title>
  <dc:creator/>
  <cp:lastModifiedBy>Muhammad Bilal Jamil [student]</cp:lastModifiedBy>
  <cp:revision>99</cp:revision>
  <dcterms:created xsi:type="dcterms:W3CDTF">2021-05-04T18:39:00Z</dcterms:created>
  <dcterms:modified xsi:type="dcterms:W3CDTF">2022-05-12T22:11:06Z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C18F2F6EFC934D04B125D9E6A2AFFFFB</vt:lpwstr>
  </property>
  <property fmtid="{D5CDD505-2E9C-101B-9397-08002B2CF9AE}" pid="3" name="KSOProductBuildVer">
    <vt:lpwstr>2052-11.1.0.11636</vt:lpwstr>
  </property>
</Properties>
</file>